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8" r:id="rId2"/>
    <p:sldId id="256" r:id="rId3"/>
    <p:sldId id="281" r:id="rId4"/>
    <p:sldId id="257" r:id="rId5"/>
    <p:sldId id="258" r:id="rId6"/>
    <p:sldId id="259" r:id="rId7"/>
    <p:sldId id="280" r:id="rId8"/>
    <p:sldId id="262" r:id="rId9"/>
    <p:sldId id="260" r:id="rId10"/>
    <p:sldId id="263" r:id="rId11"/>
    <p:sldId id="264" r:id="rId12"/>
    <p:sldId id="266" r:id="rId13"/>
    <p:sldId id="265" r:id="rId14"/>
    <p:sldId id="267" r:id="rId15"/>
    <p:sldId id="269" r:id="rId16"/>
    <p:sldId id="270" r:id="rId17"/>
    <p:sldId id="271" r:id="rId18"/>
    <p:sldId id="274" r:id="rId19"/>
    <p:sldId id="275" r:id="rId20"/>
    <p:sldId id="273" r:id="rId21"/>
    <p:sldId id="276" r:id="rId22"/>
    <p:sldId id="272" r:id="rId23"/>
    <p:sldId id="277" r:id="rId24"/>
    <p:sldId id="282" r:id="rId25"/>
    <p:sldId id="283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tt, Marya" userId="0e3ef245-721e-40ff-8784-c3af732aec7f" providerId="ADAL" clId="{52C18D7D-5F49-4CD6-BF00-EBAB471DCB62}"/>
    <pc:docChg chg="addSld delSld modSld">
      <pc:chgData name="Butt, Marya" userId="0e3ef245-721e-40ff-8784-c3af732aec7f" providerId="ADAL" clId="{52C18D7D-5F49-4CD6-BF00-EBAB471DCB62}" dt="2025-04-22T07:59:29.668" v="75"/>
      <pc:docMkLst>
        <pc:docMk/>
      </pc:docMkLst>
      <pc:sldChg chg="del">
        <pc:chgData name="Butt, Marya" userId="0e3ef245-721e-40ff-8784-c3af732aec7f" providerId="ADAL" clId="{52C18D7D-5F49-4CD6-BF00-EBAB471DCB62}" dt="2025-04-22T07:56:09.104" v="0" actId="47"/>
        <pc:sldMkLst>
          <pc:docMk/>
          <pc:sldMk cId="415771032" sldId="279"/>
        </pc:sldMkLst>
      </pc:sldChg>
      <pc:sldChg chg="addSp modSp new mod">
        <pc:chgData name="Butt, Marya" userId="0e3ef245-721e-40ff-8784-c3af732aec7f" providerId="ADAL" clId="{52C18D7D-5F49-4CD6-BF00-EBAB471DCB62}" dt="2025-04-22T07:58:29.627" v="6" actId="14100"/>
        <pc:sldMkLst>
          <pc:docMk/>
          <pc:sldMk cId="1395171875" sldId="282"/>
        </pc:sldMkLst>
        <pc:picChg chg="add mod modCrop">
          <ac:chgData name="Butt, Marya" userId="0e3ef245-721e-40ff-8784-c3af732aec7f" providerId="ADAL" clId="{52C18D7D-5F49-4CD6-BF00-EBAB471DCB62}" dt="2025-04-22T07:58:29.627" v="6" actId="14100"/>
          <ac:picMkLst>
            <pc:docMk/>
            <pc:sldMk cId="1395171875" sldId="282"/>
            <ac:picMk id="5" creationId="{E6911616-1F6F-F474-4597-61AC1491BED4}"/>
          </ac:picMkLst>
        </pc:picChg>
      </pc:sldChg>
      <pc:sldChg chg="modSp new mod">
        <pc:chgData name="Butt, Marya" userId="0e3ef245-721e-40ff-8784-c3af732aec7f" providerId="ADAL" clId="{52C18D7D-5F49-4CD6-BF00-EBAB471DCB62}" dt="2025-04-22T07:59:29.668" v="75"/>
        <pc:sldMkLst>
          <pc:docMk/>
          <pc:sldMk cId="184794600" sldId="283"/>
        </pc:sldMkLst>
        <pc:spChg chg="mod">
          <ac:chgData name="Butt, Marya" userId="0e3ef245-721e-40ff-8784-c3af732aec7f" providerId="ADAL" clId="{52C18D7D-5F49-4CD6-BF00-EBAB471DCB62}" dt="2025-04-22T07:59:01.522" v="74" actId="20577"/>
          <ac:spMkLst>
            <pc:docMk/>
            <pc:sldMk cId="184794600" sldId="283"/>
            <ac:spMk id="2" creationId="{1CFCE070-FD97-09BA-B8AE-C33A33146789}"/>
          </ac:spMkLst>
        </pc:spChg>
        <pc:spChg chg="mod">
          <ac:chgData name="Butt, Marya" userId="0e3ef245-721e-40ff-8784-c3af732aec7f" providerId="ADAL" clId="{52C18D7D-5F49-4CD6-BF00-EBAB471DCB62}" dt="2025-04-22T07:59:29.668" v="75"/>
          <ac:spMkLst>
            <pc:docMk/>
            <pc:sldMk cId="184794600" sldId="283"/>
            <ac:spMk id="3" creationId="{9463127B-8DED-83E0-FB7C-B89CD3166E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51D03-457B-4851-8B1C-C9023F138B66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E8962-FCB0-4BD2-BB9D-F1EE59B08BB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66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4-72254-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D151B-05B6-46FA-B576-0E40675CE63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42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Fir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E8962-FCB0-4BD2-BB9D-F1EE59B08BB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77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Source: </a:t>
            </a:r>
            <a:r>
              <a:rPr lang="en-US" dirty="0">
                <a:hlinkClick r:id="rId3"/>
              </a:rPr>
              <a:t>Comprehensive comparison between vision transformers and convolutional neural networks for face recognition tasks | Scientific Reports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E8962-FCB0-4BD2-BB9D-F1EE59B08BB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301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E8962-FCB0-4BD2-BB9D-F1EE59B08BB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46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CFAC-D872-4332-1579-42F6A3A0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4B86B-1B1A-C4C6-9E0D-A45EEC3D8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94AB-921E-CBE7-121B-0EA74E68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6BAF1-2F01-1F4E-BF79-BD9CC481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45E45-BE01-E352-77CB-76ABD837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880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E721-9252-144D-8581-7B771762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12DFB-DE89-35BD-3F96-53712DBB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C751B-9DE0-8051-1550-D33F8BDC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885B-1614-9EB3-D50D-8E00D826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3669F-929D-F634-FC4C-2157EECD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630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79A89-750C-7261-3380-19F622818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CD68A-07E0-CA7C-16E9-F8246263B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9E25F-5FCF-CA58-BFCF-4F62EB2F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5E6B-3F42-94C4-2997-60887167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9F50-0B34-E563-70D5-68BF12DF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51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6CD3-F23D-EFD0-C178-3AEDFE50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90B2-BBB3-AAD8-7177-89E46045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D600-EF0D-FD87-092D-36C17477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C57D4-FD55-22E3-9840-5928BDC4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24356-75F7-8E23-F1B9-01BFB768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7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FD1A-84B1-F545-FA98-48045539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F249-D7DE-41C8-AD58-AFF0BAFF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8030-3EF3-08C8-B01D-E5652AF7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B6A5-3C33-2A8A-0FA0-A6088C85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4C96-92BC-41A8-1B9A-925AA5AC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95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0585-6F55-A5E5-176E-C76B339F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9AF6-F6C2-0F38-B030-F34E92A55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5A71F-7560-68A3-F726-58483C8B0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60F2-ED72-1080-56E2-ABB66798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20B97-01A0-A464-8C1F-9E2E9EA2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B660F-C649-2B90-7D67-E33352D8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65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9E34-9BBF-49D6-1AF4-B1D04961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9923-F941-38D9-94B2-76D4B8C0D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86F3-81C6-C517-E7B7-932988005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9F3D-9EBE-DDA8-2FEC-93742B0D2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2B173-2125-8D81-C864-D6FCAEA96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47C88-C355-4C79-B06F-31981C13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E0D0D-1C76-0687-D349-D5B6387B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B3DA1-4C99-4BEF-5337-2D0EBE29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338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3EDF-9E78-63BA-AA82-53780D9D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C0C5E-B6BF-8FE8-9726-7D1F1A5B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964F8-6006-C5DC-CD87-A770A87A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14457-4107-C24F-A119-6F1A55F5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855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EB2E2-B892-31BD-A788-EF8EA595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AF5EE-76F9-6E30-0E85-67AE0AF1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39D5-194F-4598-16C7-CB9E66C8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925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FC99-69E2-AD53-DB0C-464AE3D9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00A2-7F72-DFDB-3835-F2D9F150D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7FCFE-F5FE-9611-9CEA-CE8384C48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2FB88-8C80-D904-2543-8DDF75DD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3D3D-2478-F2CE-C973-D35F2890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C725A-3B80-4C8A-0599-9E4658FF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53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1C29-C11A-6026-155B-B797AB58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131A9-E3A6-1488-4517-73D27227F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ACFAD-C2D7-080F-82EC-10826699F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EBFB8-8F18-9CDB-B827-3C0C7899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E00C3-940F-8EDE-BD2D-BF64ECB0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258DA-8144-03BF-63BB-530A2692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09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AFCCF-4CB0-7BF2-B31B-2729B63A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56BBA-2C8D-AC6C-6DF6-7AC678E9B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FAB6-3AF8-9951-8A93-16C844317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E33689-0312-4731-A3A3-5E92F03F7CAA}" type="datetimeFigureOut">
              <a:rPr lang="nl-NL" smtClean="0"/>
              <a:t>16-4-2025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1713-16DE-84E1-E70E-40DA73E6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76079-3F8E-6072-C1C0-082E6ABD4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054FDE-BA18-498E-B4A7-2CDB0EDB52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8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M8D4j9KoaU&amp;t=1032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077080" y="6248520"/>
            <a:ext cx="190440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18" name="CustomShape 2"/>
          <p:cNvSpPr/>
          <p:nvPr/>
        </p:nvSpPr>
        <p:spPr>
          <a:xfrm>
            <a:off x="1027771" y="1373329"/>
            <a:ext cx="77716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defRPr/>
            </a:pPr>
            <a:r>
              <a:rPr lang="nl-NL" sz="4400" dirty="0" err="1">
                <a:solidFill>
                  <a:prstClr val="black"/>
                </a:solidFill>
                <a:latin typeface="Daytona Condensed" panose="020B0506030503040204" pitchFamily="34" charset="0"/>
              </a:rPr>
              <a:t>Deep</a:t>
            </a:r>
            <a:r>
              <a:rPr lang="nl-NL" sz="4400" dirty="0">
                <a:solidFill>
                  <a:prstClr val="black"/>
                </a:solidFill>
                <a:latin typeface="Daytona Condensed" panose="020B0506030503040204" pitchFamily="34" charset="0"/>
              </a:rPr>
              <a:t> Learning </a:t>
            </a:r>
          </a:p>
          <a:p>
            <a:pPr>
              <a:defRPr/>
            </a:pPr>
            <a:r>
              <a:rPr lang="nl-NL" sz="3200" dirty="0">
                <a:solidFill>
                  <a:prstClr val="black"/>
                </a:solidFill>
                <a:latin typeface="Daytona Condensed" panose="020B0506030503040204" pitchFamily="34" charset="0"/>
              </a:rPr>
              <a:t>LLM, </a:t>
            </a:r>
            <a:r>
              <a:rPr lang="nl-NL" sz="3200" dirty="0" err="1">
                <a:solidFill>
                  <a:prstClr val="black"/>
                </a:solidFill>
                <a:latin typeface="Daytona Condensed" panose="020B0506030503040204" pitchFamily="34" charset="0"/>
              </a:rPr>
              <a:t>Vision</a:t>
            </a:r>
            <a:r>
              <a:rPr lang="nl-NL" sz="3200" dirty="0">
                <a:solidFill>
                  <a:prstClr val="black"/>
                </a:solidFill>
                <a:latin typeface="Daytona Condensed" panose="020B0506030503040204" pitchFamily="34" charset="0"/>
              </a:rPr>
              <a:t> </a:t>
            </a:r>
            <a:r>
              <a:rPr lang="nl-NL" sz="3200" dirty="0" err="1">
                <a:solidFill>
                  <a:prstClr val="black"/>
                </a:solidFill>
                <a:latin typeface="Daytona Condensed" panose="020B0506030503040204" pitchFamily="34" charset="0"/>
              </a:rPr>
              <a:t>Transformers</a:t>
            </a:r>
            <a:r>
              <a:rPr lang="nl-NL" sz="3200" dirty="0">
                <a:solidFill>
                  <a:prstClr val="black"/>
                </a:solidFill>
                <a:latin typeface="Daytona Condensed" panose="020B0506030503040204" pitchFamily="34" charset="0"/>
              </a:rPr>
              <a:t>(</a:t>
            </a:r>
            <a:r>
              <a:rPr lang="nl-NL" sz="3200" dirty="0" err="1">
                <a:solidFill>
                  <a:prstClr val="black"/>
                </a:solidFill>
                <a:latin typeface="Daytona Condensed" panose="020B0506030503040204" pitchFamily="34" charset="0"/>
              </a:rPr>
              <a:t>ViT</a:t>
            </a:r>
            <a:r>
              <a:rPr lang="nl-NL" sz="3200" dirty="0">
                <a:solidFill>
                  <a:prstClr val="black"/>
                </a:solidFill>
                <a:latin typeface="Daytona Condensed" panose="020B0506030503040204" pitchFamily="34" charset="0"/>
              </a:rPr>
              <a:t>)</a:t>
            </a:r>
            <a:endParaRPr lang="nl-NL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tona Condensed" panose="020B0506030503040204" pitchFamily="34" charset="0"/>
            </a:endParaRPr>
          </a:p>
          <a:p>
            <a:pPr algn="ctr">
              <a:lnSpc>
                <a:spcPct val="100000"/>
              </a:lnSpc>
            </a:pPr>
            <a:endParaRPr lang="nl-NL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tona Condensed" panose="020B0506030503040204" pitchFamily="34" charset="0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209800" y="198108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1DE5F-7926-4A82-9164-08DE5C8253F8}"/>
              </a:ext>
            </a:extLst>
          </p:cNvPr>
          <p:cNvSpPr txBox="1"/>
          <p:nvPr/>
        </p:nvSpPr>
        <p:spPr>
          <a:xfrm>
            <a:off x="7049739" y="709789"/>
            <a:ext cx="5676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Daytona Condensed Light" panose="020B0306030503040204" pitchFamily="34" charset="0"/>
              </a:rPr>
              <a:t>Marya Butt, PhD. </a:t>
            </a:r>
          </a:p>
          <a:p>
            <a:r>
              <a:rPr lang="nl-NL" sz="1600" dirty="0">
                <a:latin typeface="Daytona Condensed Light" panose="020B0306030503040204" pitchFamily="34" charset="0"/>
              </a:rPr>
              <a:t>Researcher Data </a:t>
            </a:r>
            <a:r>
              <a:rPr lang="nl-NL" sz="1600" dirty="0" err="1">
                <a:latin typeface="Daytona Condensed Light" panose="020B0306030503040204" pitchFamily="34" charset="0"/>
              </a:rPr>
              <a:t>Driven</a:t>
            </a:r>
            <a:r>
              <a:rPr lang="nl-NL" sz="1600" dirty="0">
                <a:latin typeface="Daytona Condensed Light" panose="020B0306030503040204" pitchFamily="34" charset="0"/>
              </a:rPr>
              <a:t> Smart Society (DDSS) </a:t>
            </a:r>
          </a:p>
          <a:p>
            <a:r>
              <a:rPr lang="nl-NL" sz="1600" dirty="0">
                <a:latin typeface="Daytona Condensed Light" panose="020B0306030503040204" pitchFamily="34" charset="0"/>
              </a:rPr>
              <a:t>BIG DATA, Computer </a:t>
            </a:r>
            <a:r>
              <a:rPr lang="nl-NL" sz="1600" dirty="0" err="1">
                <a:latin typeface="Daytona Condensed Light" panose="020B0306030503040204" pitchFamily="34" charset="0"/>
              </a:rPr>
              <a:t>Vision</a:t>
            </a:r>
            <a:r>
              <a:rPr lang="nl-NL" sz="1600" dirty="0">
                <a:latin typeface="Daytona Condensed Light" panose="020B0306030503040204" pitchFamily="34" charset="0"/>
              </a:rPr>
              <a:t>, Machine Learning</a:t>
            </a:r>
          </a:p>
          <a:p>
            <a:r>
              <a:rPr lang="en-US" sz="1600" dirty="0">
                <a:latin typeface="Daytona Condensed Light" panose="020B0306030503040204" pitchFamily="34" charset="0"/>
              </a:rPr>
              <a:t>Faculty of Engineering Design and Computing</a:t>
            </a:r>
          </a:p>
          <a:p>
            <a:r>
              <a:rPr lang="nl-NL" sz="1600" dirty="0" err="1">
                <a:latin typeface="Daytona Condensed Light" panose="020B0306030503040204" pitchFamily="34" charset="0"/>
              </a:rPr>
              <a:t>Mob</a:t>
            </a:r>
            <a:r>
              <a:rPr lang="nl-NL" sz="1600" dirty="0">
                <a:latin typeface="Daytona Condensed Light" panose="020B0306030503040204" pitchFamily="34" charset="0"/>
              </a:rPr>
              <a:t>: +31(0) 0611878759 </a:t>
            </a:r>
          </a:p>
          <a:p>
            <a:r>
              <a:rPr lang="nl-NL" sz="1600" dirty="0">
                <a:latin typeface="Daytona Condensed Light" panose="020B0306030503040204" pitchFamily="34" charset="0"/>
              </a:rPr>
              <a:t>E: marya.butt@Inholland.nl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725B2-0EFA-D20F-0DC6-B116EFB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11" y="3179149"/>
            <a:ext cx="9812119" cy="319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91A1-44CF-CF26-283C-CB14FAEB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900B-5C17-82AB-0944-FEBF32157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3" y="544173"/>
            <a:ext cx="9144000" cy="684666"/>
          </a:xfrm>
        </p:spPr>
        <p:txBody>
          <a:bodyPr>
            <a:normAutofit fontScale="90000"/>
          </a:bodyPr>
          <a:lstStyle/>
          <a:p>
            <a:r>
              <a:rPr lang="nl-NL" dirty="0"/>
              <a:t>Stages of Building LLM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87116-A4F5-4EF3-CEDC-57D380D08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985" y="1354590"/>
            <a:ext cx="9144000" cy="684667"/>
          </a:xfrm>
        </p:spPr>
        <p:txBody>
          <a:bodyPr/>
          <a:lstStyle/>
          <a:p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LLM= </a:t>
            </a:r>
            <a:r>
              <a:rPr lang="nl-NL" dirty="0">
                <a:solidFill>
                  <a:schemeClr val="accent2"/>
                </a:solidFill>
              </a:rPr>
              <a:t>Pretraining</a:t>
            </a:r>
            <a:r>
              <a:rPr lang="nl-NL" dirty="0"/>
              <a:t> 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>
                <a:solidFill>
                  <a:schemeClr val="accent2"/>
                </a:solidFill>
              </a:rPr>
              <a:t>Finetuning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2A689-94C7-8465-C89C-711016FB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3" t="43492" r="34197" b="30635"/>
          <a:stretch/>
        </p:blipFill>
        <p:spPr>
          <a:xfrm>
            <a:off x="43542" y="2039257"/>
            <a:ext cx="5107636" cy="22935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41194D-6153-29A3-7664-7F6B661D7755}"/>
              </a:ext>
            </a:extLst>
          </p:cNvPr>
          <p:cNvGrpSpPr/>
          <p:nvPr/>
        </p:nvGrpSpPr>
        <p:grpSpPr>
          <a:xfrm>
            <a:off x="4060371" y="4499564"/>
            <a:ext cx="7784557" cy="2095067"/>
            <a:chOff x="1611085" y="3785622"/>
            <a:chExt cx="8273145" cy="228665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D2856D-E4F9-EA1F-1DF0-94F0AB7D0385}"/>
                </a:ext>
              </a:extLst>
            </p:cNvPr>
            <p:cNvSpPr/>
            <p:nvPr/>
          </p:nvSpPr>
          <p:spPr>
            <a:xfrm>
              <a:off x="1611085" y="3847249"/>
              <a:ext cx="2307773" cy="11642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72000" rtlCol="0" anchor="ctr"/>
            <a:lstStyle/>
            <a:p>
              <a:pPr algn="ctr"/>
              <a:r>
                <a:rPr lang="nl-NL" dirty="0">
                  <a:solidFill>
                    <a:sysClr val="windowText" lastClr="000000"/>
                  </a:solidFill>
                </a:rPr>
                <a:t>Internet </a:t>
              </a:r>
              <a:r>
                <a:rPr lang="nl-NL" dirty="0" err="1">
                  <a:solidFill>
                    <a:sysClr val="windowText" lastClr="000000"/>
                  </a:solidFill>
                </a:rPr>
                <a:t>texts</a:t>
              </a:r>
              <a:r>
                <a:rPr lang="nl-NL" dirty="0">
                  <a:solidFill>
                    <a:sysClr val="windowText" lastClr="000000"/>
                  </a:solidFill>
                </a:rPr>
                <a:t>, </a:t>
              </a:r>
              <a:r>
                <a:rPr lang="nl-NL" dirty="0" err="1">
                  <a:solidFill>
                    <a:sysClr val="windowText" lastClr="000000"/>
                  </a:solidFill>
                </a:rPr>
                <a:t>books</a:t>
              </a:r>
              <a:r>
                <a:rPr lang="nl-NL" dirty="0">
                  <a:solidFill>
                    <a:sysClr val="windowText" lastClr="000000"/>
                  </a:solidFill>
                </a:rPr>
                <a:t>, media, research, </a:t>
              </a:r>
              <a:r>
                <a:rPr lang="nl-NL" dirty="0" err="1">
                  <a:solidFill>
                    <a:sysClr val="windowText" lastClr="000000"/>
                  </a:solidFill>
                </a:rPr>
                <a:t>articles</a:t>
              </a:r>
              <a:endParaRPr lang="nl-N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E87482C-EA0C-4292-1D98-0E9048930FBF}"/>
                </a:ext>
              </a:extLst>
            </p:cNvPr>
            <p:cNvSpPr/>
            <p:nvPr/>
          </p:nvSpPr>
          <p:spPr>
            <a:xfrm>
              <a:off x="4648201" y="3847816"/>
              <a:ext cx="2307773" cy="11642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72000" rtlCol="0" anchor="ctr"/>
            <a:lstStyle/>
            <a:p>
              <a:pPr algn="ctr"/>
              <a:r>
                <a:rPr lang="nl-NL" dirty="0" err="1">
                  <a:solidFill>
                    <a:sysClr val="windowText" lastClr="000000"/>
                  </a:solidFill>
                </a:rPr>
                <a:t>Pretrained</a:t>
              </a:r>
              <a:r>
                <a:rPr lang="nl-NL" dirty="0">
                  <a:solidFill>
                    <a:sysClr val="windowText" lastClr="000000"/>
                  </a:solidFill>
                </a:rPr>
                <a:t> LLM</a:t>
              </a:r>
            </a:p>
            <a:p>
              <a:pPr algn="ctr"/>
              <a:r>
                <a:rPr lang="nl-NL" dirty="0">
                  <a:solidFill>
                    <a:sysClr val="windowText" lastClr="000000"/>
                  </a:solidFill>
                </a:rPr>
                <a:t>(</a:t>
              </a:r>
              <a:r>
                <a:rPr lang="nl-NL" dirty="0" err="1">
                  <a:solidFill>
                    <a:sysClr val="windowText" lastClr="000000"/>
                  </a:solidFill>
                </a:rPr>
                <a:t>Foundational</a:t>
              </a:r>
              <a:r>
                <a:rPr lang="nl-NL" dirty="0">
                  <a:solidFill>
                    <a:sysClr val="windowText" lastClr="000000"/>
                  </a:solidFill>
                </a:rPr>
                <a:t> Model)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1C8A29-11F7-2166-E10A-DFEA2B41144A}"/>
                </a:ext>
              </a:extLst>
            </p:cNvPr>
            <p:cNvSpPr/>
            <p:nvPr/>
          </p:nvSpPr>
          <p:spPr>
            <a:xfrm>
              <a:off x="7576457" y="3847248"/>
              <a:ext cx="2307773" cy="116420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ysClr val="windowText" lastClr="000000"/>
                  </a:solidFill>
                </a:rPr>
                <a:t>Classification</a:t>
              </a:r>
              <a:endParaRPr lang="nl-NL" sz="1600" dirty="0">
                <a:solidFill>
                  <a:sysClr val="windowText" lastClr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ysClr val="windowText" lastClr="000000"/>
                  </a:solidFill>
                </a:rPr>
                <a:t>Summarization</a:t>
              </a:r>
              <a:endParaRPr lang="nl-NL" sz="1600" dirty="0">
                <a:solidFill>
                  <a:sysClr val="windowText" lastClr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ysClr val="windowText" lastClr="000000"/>
                  </a:solidFill>
                </a:rPr>
                <a:t>Translation</a:t>
              </a:r>
              <a:endParaRPr lang="nl-NL" sz="1600" dirty="0">
                <a:solidFill>
                  <a:sysClr val="windowText" lastClr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ysClr val="windowText" lastClr="000000"/>
                  </a:solidFill>
                </a:rPr>
                <a:t>Personal Assistant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A437F6-6E8C-F564-F291-588E09AA1802}"/>
                </a:ext>
              </a:extLst>
            </p:cNvPr>
            <p:cNvSpPr txBox="1"/>
            <p:nvPr/>
          </p:nvSpPr>
          <p:spPr>
            <a:xfrm>
              <a:off x="1785256" y="5148943"/>
              <a:ext cx="1959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err="1"/>
                <a:t>Raw</a:t>
              </a:r>
              <a:r>
                <a:rPr lang="nl-NL" sz="1600" dirty="0"/>
                <a:t> </a:t>
              </a:r>
              <a:r>
                <a:rPr lang="nl-NL" sz="1600" dirty="0" err="1"/>
                <a:t>unlabelled</a:t>
              </a:r>
              <a:r>
                <a:rPr lang="nl-NL" sz="1600" dirty="0"/>
                <a:t> </a:t>
              </a:r>
              <a:r>
                <a:rPr lang="nl-NL" sz="1600" dirty="0" err="1"/>
                <a:t>text</a:t>
              </a:r>
              <a:r>
                <a:rPr lang="nl-NL" sz="1600" dirty="0"/>
                <a:t> (</a:t>
              </a:r>
              <a:r>
                <a:rPr lang="nl-NL" sz="1600" dirty="0" err="1"/>
                <a:t>trillions</a:t>
              </a:r>
              <a:r>
                <a:rPr lang="nl-NL" sz="1600" dirty="0"/>
                <a:t> of </a:t>
              </a:r>
              <a:r>
                <a:rPr lang="nl-NL" sz="1600" dirty="0" err="1"/>
                <a:t>words</a:t>
              </a:r>
              <a:r>
                <a:rPr lang="nl-NL" sz="16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3E5FD-ED44-B33C-70A0-925B3F3C54A7}"/>
                </a:ext>
              </a:extLst>
            </p:cNvPr>
            <p:cNvSpPr txBox="1"/>
            <p:nvPr/>
          </p:nvSpPr>
          <p:spPr>
            <a:xfrm>
              <a:off x="4822372" y="5075310"/>
              <a:ext cx="1959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LLM </a:t>
              </a:r>
              <a:r>
                <a:rPr lang="nl-NL" sz="1600" dirty="0" err="1"/>
                <a:t>pretrained</a:t>
              </a:r>
              <a:r>
                <a:rPr lang="nl-NL" sz="1600" dirty="0"/>
                <a:t> on </a:t>
              </a:r>
              <a:r>
                <a:rPr lang="nl-NL" sz="1600" dirty="0" err="1"/>
                <a:t>unlabelled</a:t>
              </a:r>
              <a:r>
                <a:rPr lang="nl-NL" sz="1600" dirty="0"/>
                <a:t> </a:t>
              </a:r>
              <a:r>
                <a:rPr lang="nl-NL" sz="1600" dirty="0" err="1"/>
                <a:t>text</a:t>
              </a:r>
              <a:r>
                <a:rPr lang="nl-NL" sz="1600" dirty="0"/>
                <a:t>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67A2D5-9761-E37E-4CDF-D19E3DC793F4}"/>
                </a:ext>
              </a:extLst>
            </p:cNvPr>
            <p:cNvSpPr txBox="1"/>
            <p:nvPr/>
          </p:nvSpPr>
          <p:spPr>
            <a:xfrm>
              <a:off x="7859488" y="5148943"/>
              <a:ext cx="195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(</a:t>
              </a:r>
              <a:r>
                <a:rPr lang="nl-NL" sz="1600" dirty="0" err="1"/>
                <a:t>fintuned</a:t>
              </a:r>
              <a:r>
                <a:rPr lang="nl-NL" sz="1600" dirty="0"/>
                <a:t> LLM on </a:t>
              </a:r>
              <a:r>
                <a:rPr lang="nl-NL" sz="1600" dirty="0" err="1"/>
                <a:t>labelled</a:t>
              </a:r>
              <a:r>
                <a:rPr lang="nl-NL" sz="1600" dirty="0"/>
                <a:t> data)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6AF531F-E00B-5546-EEDF-5329F0358B82}"/>
                </a:ext>
              </a:extLst>
            </p:cNvPr>
            <p:cNvSpPr/>
            <p:nvPr/>
          </p:nvSpPr>
          <p:spPr>
            <a:xfrm>
              <a:off x="3973288" y="4173535"/>
              <a:ext cx="674913" cy="511629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FD21821-FE87-D1F7-6255-B648371A06B8}"/>
                </a:ext>
              </a:extLst>
            </p:cNvPr>
            <p:cNvSpPr/>
            <p:nvPr/>
          </p:nvSpPr>
          <p:spPr>
            <a:xfrm>
              <a:off x="6955974" y="4188728"/>
              <a:ext cx="620483" cy="511629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C7EE22-DF33-FF31-ACCF-07A341EAFF03}"/>
                </a:ext>
              </a:extLst>
            </p:cNvPr>
            <p:cNvSpPr txBox="1"/>
            <p:nvPr/>
          </p:nvSpPr>
          <p:spPr>
            <a:xfrm>
              <a:off x="3901840" y="3785622"/>
              <a:ext cx="870858" cy="40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train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5EBAF4-2322-3D77-442D-0C3D0ED8F2F9}"/>
                </a:ext>
              </a:extLst>
            </p:cNvPr>
            <p:cNvSpPr txBox="1"/>
            <p:nvPr/>
          </p:nvSpPr>
          <p:spPr>
            <a:xfrm>
              <a:off x="6955974" y="3785622"/>
              <a:ext cx="713072" cy="40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train</a:t>
              </a:r>
            </a:p>
          </p:txBody>
        </p: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16A1DA-099B-0115-FEE2-909C712BB474}"/>
              </a:ext>
            </a:extLst>
          </p:cNvPr>
          <p:cNvSpPr/>
          <p:nvPr/>
        </p:nvSpPr>
        <p:spPr>
          <a:xfrm rot="5400000">
            <a:off x="6160669" y="2851973"/>
            <a:ext cx="744853" cy="258016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B31AD-7401-10E9-7F3A-6B6BB0542A2D}"/>
              </a:ext>
            </a:extLst>
          </p:cNvPr>
          <p:cNvSpPr txBox="1"/>
          <p:nvPr/>
        </p:nvSpPr>
        <p:spPr>
          <a:xfrm>
            <a:off x="5370148" y="2506316"/>
            <a:ext cx="23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accent2"/>
                </a:solidFill>
              </a:rPr>
              <a:t>PRETRAINING</a:t>
            </a:r>
          </a:p>
          <a:p>
            <a:pPr algn="ctr"/>
            <a:r>
              <a:rPr lang="nl-NL" dirty="0">
                <a:solidFill>
                  <a:sysClr val="windowText" lastClr="000000"/>
                </a:solidFill>
              </a:rPr>
              <a:t>Training on a Large, diverse dataset</a:t>
            </a:r>
          </a:p>
          <a:p>
            <a:endParaRPr lang="nl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10460B-296B-93AF-DE5D-94D31A4317DA}"/>
              </a:ext>
            </a:extLst>
          </p:cNvPr>
          <p:cNvSpPr txBox="1"/>
          <p:nvPr/>
        </p:nvSpPr>
        <p:spPr>
          <a:xfrm>
            <a:off x="8381434" y="2468238"/>
            <a:ext cx="2919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accent2"/>
                </a:solidFill>
              </a:rPr>
              <a:t>FINETUNING</a:t>
            </a:r>
          </a:p>
          <a:p>
            <a:pPr algn="ctr"/>
            <a:r>
              <a:rPr lang="nl-NL" dirty="0" err="1">
                <a:solidFill>
                  <a:sysClr val="windowText" lastClr="000000"/>
                </a:solidFill>
              </a:rPr>
              <a:t>Refinement</a:t>
            </a:r>
            <a:r>
              <a:rPr lang="nl-NL" dirty="0">
                <a:solidFill>
                  <a:sysClr val="windowText" lastClr="000000"/>
                </a:solidFill>
              </a:rPr>
              <a:t> of training on a </a:t>
            </a:r>
            <a:r>
              <a:rPr lang="nl-NL" dirty="0" err="1">
                <a:solidFill>
                  <a:sysClr val="windowText" lastClr="000000"/>
                </a:solidFill>
              </a:rPr>
              <a:t>narrow</a:t>
            </a:r>
            <a:r>
              <a:rPr lang="nl-NL" dirty="0">
                <a:solidFill>
                  <a:sysClr val="windowText" lastClr="000000"/>
                </a:solidFill>
              </a:rPr>
              <a:t> dataset </a:t>
            </a:r>
            <a:r>
              <a:rPr lang="nl-NL" dirty="0" err="1">
                <a:solidFill>
                  <a:sysClr val="windowText" lastClr="000000"/>
                </a:solidFill>
              </a:rPr>
              <a:t>for</a:t>
            </a:r>
            <a:r>
              <a:rPr lang="nl-NL" dirty="0">
                <a:solidFill>
                  <a:sysClr val="windowText" lastClr="000000"/>
                </a:solidFill>
              </a:rPr>
              <a:t> a </a:t>
            </a:r>
            <a:r>
              <a:rPr lang="nl-NL" dirty="0" err="1">
                <a:solidFill>
                  <a:sysClr val="windowText" lastClr="000000"/>
                </a:solidFill>
              </a:rPr>
              <a:t>particular</a:t>
            </a:r>
            <a:r>
              <a:rPr lang="nl-NL" dirty="0">
                <a:solidFill>
                  <a:sysClr val="windowText" lastClr="000000"/>
                </a:solidFill>
              </a:rPr>
              <a:t> </a:t>
            </a:r>
            <a:r>
              <a:rPr lang="nl-NL" dirty="0" err="1">
                <a:solidFill>
                  <a:sysClr val="windowText" lastClr="000000"/>
                </a:solidFill>
              </a:rPr>
              <a:t>task</a:t>
            </a:r>
            <a:r>
              <a:rPr lang="nl-NL" dirty="0">
                <a:solidFill>
                  <a:sysClr val="windowText" lastClr="000000"/>
                </a:solidFill>
              </a:rPr>
              <a:t> or domain</a:t>
            </a:r>
          </a:p>
          <a:p>
            <a:endParaRPr lang="nl-NL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4787F3B-ED1C-A048-0730-FC7891AC0A58}"/>
              </a:ext>
            </a:extLst>
          </p:cNvPr>
          <p:cNvSpPr/>
          <p:nvPr/>
        </p:nvSpPr>
        <p:spPr>
          <a:xfrm rot="5400000">
            <a:off x="9372712" y="2718468"/>
            <a:ext cx="744853" cy="258016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CC3BE98-174C-4405-278F-3B7F735CA1C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429001" y="4332770"/>
            <a:ext cx="631370" cy="75659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7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454C-82AC-BA1B-1683-A0C8A860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172" y="838201"/>
            <a:ext cx="9144000" cy="902380"/>
          </a:xfrm>
        </p:spPr>
        <p:txBody>
          <a:bodyPr>
            <a:normAutofit fontScale="90000"/>
          </a:bodyPr>
          <a:lstStyle/>
          <a:p>
            <a:r>
              <a:rPr lang="nl-NL" dirty="0"/>
              <a:t>Steps </a:t>
            </a:r>
            <a:r>
              <a:rPr lang="nl-NL" dirty="0" err="1"/>
              <a:t>for</a:t>
            </a:r>
            <a:r>
              <a:rPr lang="nl-NL" dirty="0"/>
              <a:t> building LLM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88357-4C72-BF9E-9241-9095CBF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970314"/>
            <a:ext cx="9699172" cy="3897086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nl-NL" dirty="0"/>
              <a:t>Train on a Large corpus of </a:t>
            </a:r>
            <a:r>
              <a:rPr lang="nl-NL" dirty="0" err="1"/>
              <a:t>raw</a:t>
            </a:r>
            <a:r>
              <a:rPr lang="nl-NL" dirty="0"/>
              <a:t> data. (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without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labeling</a:t>
            </a:r>
            <a:r>
              <a:rPr lang="nl-NL" dirty="0"/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nl-NL" dirty="0"/>
              <a:t>The first training stage of </a:t>
            </a:r>
            <a:r>
              <a:rPr lang="nl-NL" dirty="0" err="1"/>
              <a:t>an</a:t>
            </a:r>
            <a:r>
              <a:rPr lang="nl-NL" dirty="0"/>
              <a:t> LLM is </a:t>
            </a:r>
            <a:r>
              <a:rPr lang="nl-NL" dirty="0" err="1"/>
              <a:t>called</a:t>
            </a:r>
            <a:r>
              <a:rPr lang="nl-NL" dirty="0"/>
              <a:t> pretraining,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creates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foundational</a:t>
            </a:r>
            <a:r>
              <a:rPr lang="nl-NL" dirty="0"/>
              <a:t> model</a:t>
            </a:r>
            <a:r>
              <a:rPr lang="en-US" dirty="0"/>
              <a:t>, e.g., GPT-3 is a pretrained model capable of text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pretrained</a:t>
            </a:r>
            <a:r>
              <a:rPr lang="nl-NL" dirty="0"/>
              <a:t> model, LLM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</a:t>
            </a:r>
            <a:r>
              <a:rPr lang="nl-NL" dirty="0" err="1"/>
              <a:t>trained</a:t>
            </a:r>
            <a:r>
              <a:rPr lang="nl-NL" dirty="0"/>
              <a:t> on </a:t>
            </a:r>
            <a:r>
              <a:rPr lang="nl-NL" dirty="0" err="1"/>
              <a:t>labelled</a:t>
            </a:r>
            <a:r>
              <a:rPr lang="nl-NL" dirty="0"/>
              <a:t> data.</a:t>
            </a:r>
          </a:p>
          <a:p>
            <a:pPr marL="457200" indent="-457200" algn="l">
              <a:buFont typeface="+mj-lt"/>
              <a:buAutoNum type="arabicPeriod"/>
            </a:pP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types of </a:t>
            </a:r>
            <a:r>
              <a:rPr lang="nl-NL" dirty="0" err="1"/>
              <a:t>finetuning</a:t>
            </a:r>
            <a:r>
              <a:rPr lang="nl-NL" dirty="0"/>
              <a:t>, i.e.,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finetuning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finetuning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tasks</a:t>
            </a:r>
            <a:r>
              <a:rPr lang="nl-NL" dirty="0"/>
              <a:t>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sz="1800" dirty="0" err="1"/>
              <a:t>Labelled</a:t>
            </a:r>
            <a:r>
              <a:rPr lang="nl-NL" sz="1800" dirty="0"/>
              <a:t> data </a:t>
            </a:r>
            <a:r>
              <a:rPr lang="nl-NL" sz="1800" dirty="0" err="1"/>
              <a:t>consists</a:t>
            </a:r>
            <a:r>
              <a:rPr lang="nl-NL" sz="1800" dirty="0"/>
              <a:t> of </a:t>
            </a:r>
            <a:r>
              <a:rPr lang="nl-NL" sz="1800" dirty="0" err="1"/>
              <a:t>instruction-answer</a:t>
            </a:r>
            <a:r>
              <a:rPr lang="nl-NL" sz="1800" dirty="0"/>
              <a:t> pairs, e.g., </a:t>
            </a:r>
            <a:r>
              <a:rPr lang="nl-NL" sz="1800" dirty="0" err="1"/>
              <a:t>airline</a:t>
            </a:r>
            <a:r>
              <a:rPr lang="nl-NL" sz="1800" dirty="0"/>
              <a:t> customer support.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sz="1800" dirty="0"/>
              <a:t>The </a:t>
            </a:r>
            <a:r>
              <a:rPr lang="nl-NL" sz="1800" dirty="0" err="1"/>
              <a:t>labelled</a:t>
            </a:r>
            <a:r>
              <a:rPr lang="nl-NL" sz="1800" dirty="0"/>
              <a:t> dataset </a:t>
            </a:r>
            <a:r>
              <a:rPr lang="nl-NL" sz="1800" dirty="0" err="1"/>
              <a:t>consists</a:t>
            </a:r>
            <a:r>
              <a:rPr lang="nl-NL" sz="1800" dirty="0"/>
              <a:t> of </a:t>
            </a:r>
            <a:r>
              <a:rPr lang="nl-NL" sz="1800" dirty="0" err="1"/>
              <a:t>text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associated</a:t>
            </a:r>
            <a:r>
              <a:rPr lang="nl-NL" sz="1800" dirty="0"/>
              <a:t> labels, e.g., </a:t>
            </a:r>
            <a:r>
              <a:rPr lang="nl-NL" sz="1800" dirty="0" err="1"/>
              <a:t>emails</a:t>
            </a:r>
            <a:r>
              <a:rPr lang="nl-NL" sz="1800" dirty="0"/>
              <a:t> (spam </a:t>
            </a:r>
            <a:r>
              <a:rPr lang="nl-NL" sz="1800" dirty="0" err="1"/>
              <a:t>vs</a:t>
            </a:r>
            <a:r>
              <a:rPr lang="nl-NL" sz="1800" dirty="0"/>
              <a:t> non-spam)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157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6D8A-5242-9570-145C-413B058D5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1" y="2058461"/>
            <a:ext cx="3048000" cy="2741077"/>
          </a:xfrm>
        </p:spPr>
        <p:txBody>
          <a:bodyPr>
            <a:normAutofit/>
          </a:bodyPr>
          <a:lstStyle/>
          <a:p>
            <a:r>
              <a:rPr lang="nl-NL" sz="5400" dirty="0" err="1"/>
              <a:t>From</a:t>
            </a:r>
            <a:r>
              <a:rPr lang="nl-NL" sz="5400" dirty="0"/>
              <a:t> CNN </a:t>
            </a:r>
            <a:r>
              <a:rPr lang="nl-NL" sz="5400" dirty="0" err="1"/>
              <a:t>to</a:t>
            </a:r>
            <a:r>
              <a:rPr lang="nl-NL" sz="5400" dirty="0"/>
              <a:t> </a:t>
            </a:r>
            <a:r>
              <a:rPr lang="nl-NL" sz="5400" dirty="0" err="1"/>
              <a:t>ViT</a:t>
            </a:r>
            <a:endParaRPr lang="nl-NL" sz="5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7383CC-6B75-654C-96E9-968E5103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02" y="0"/>
            <a:ext cx="7910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92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5EA-27DA-1659-E532-8912334F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6CB66-34E5-797B-87E9-EFFC5494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71" t="28571" r="47054" b="28095"/>
          <a:stretch/>
        </p:blipFill>
        <p:spPr>
          <a:xfrm>
            <a:off x="5061858" y="1198574"/>
            <a:ext cx="6923314" cy="5294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97384-DB44-E1E3-EFE8-E9B2BAC41148}"/>
              </a:ext>
            </a:extLst>
          </p:cNvPr>
          <p:cNvSpPr txBox="1"/>
          <p:nvPr/>
        </p:nvSpPr>
        <p:spPr>
          <a:xfrm>
            <a:off x="838200" y="2076009"/>
            <a:ext cx="35487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>
                <a:solidFill>
                  <a:schemeClr val="accent2"/>
                </a:solidFill>
              </a:rPr>
              <a:t>Self</a:t>
            </a:r>
            <a:r>
              <a:rPr lang="nl-NL" sz="3200" dirty="0">
                <a:solidFill>
                  <a:schemeClr val="accent2"/>
                </a:solidFill>
              </a:rPr>
              <a:t>-attention</a:t>
            </a:r>
            <a:r>
              <a:rPr lang="nl-NL" sz="2400" dirty="0"/>
              <a:t> in computer </a:t>
            </a:r>
            <a:r>
              <a:rPr lang="nl-NL" sz="2400" dirty="0" err="1"/>
              <a:t>vision</a:t>
            </a:r>
            <a:r>
              <a:rPr lang="nl-NL" sz="2400" dirty="0"/>
              <a:t> </a:t>
            </a: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understand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relationship</a:t>
            </a:r>
            <a:r>
              <a:rPr lang="nl-NL" sz="2400" dirty="0"/>
              <a:t> </a:t>
            </a:r>
            <a:r>
              <a:rPr lang="nl-NL" sz="2400" dirty="0" err="1"/>
              <a:t>between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different </a:t>
            </a:r>
            <a:r>
              <a:rPr lang="nl-NL" sz="2400" dirty="0" err="1"/>
              <a:t>parts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image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assigning</a:t>
            </a:r>
            <a:r>
              <a:rPr lang="nl-NL" sz="2400" dirty="0"/>
              <a:t> </a:t>
            </a:r>
            <a:r>
              <a:rPr lang="nl-NL" sz="2400" dirty="0" err="1"/>
              <a:t>importance</a:t>
            </a:r>
            <a:r>
              <a:rPr lang="nl-NL" sz="2400" dirty="0"/>
              <a:t> scores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focusing</a:t>
            </a:r>
            <a:r>
              <a:rPr lang="nl-NL" sz="2400" dirty="0"/>
              <a:t> on </a:t>
            </a:r>
            <a:r>
              <a:rPr lang="nl-NL" sz="2400" dirty="0" err="1"/>
              <a:t>the</a:t>
            </a:r>
            <a:r>
              <a:rPr lang="nl-NL" sz="2400" dirty="0"/>
              <a:t> most relevant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314097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7577B-6935-544D-9FED-344FD50C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B47D-E163-31B9-C34E-4C024D45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B3B5-478E-B3B6-BBE4-18E9FA1D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71" t="28571" r="47054" b="28095"/>
          <a:stretch/>
        </p:blipFill>
        <p:spPr>
          <a:xfrm>
            <a:off x="5061858" y="1198574"/>
            <a:ext cx="6923314" cy="529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94F88-16B1-5700-4411-EF075781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"/>
          <a:stretch/>
        </p:blipFill>
        <p:spPr>
          <a:xfrm>
            <a:off x="1177833" y="1347360"/>
            <a:ext cx="2743583" cy="1829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B72C6C-2E6A-47A7-A372-AF51B8C37754}"/>
              </a:ext>
            </a:extLst>
          </p:cNvPr>
          <p:cNvGrpSpPr/>
          <p:nvPr/>
        </p:nvGrpSpPr>
        <p:grpSpPr>
          <a:xfrm>
            <a:off x="674838" y="3373254"/>
            <a:ext cx="4014132" cy="771633"/>
            <a:chOff x="685725" y="4433161"/>
            <a:chExt cx="4014132" cy="7716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C8DBBC-A85A-045F-8CF8-0CE969F4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76" t="12500" r="1" b="12500"/>
            <a:stretch/>
          </p:blipFill>
          <p:spPr>
            <a:xfrm>
              <a:off x="685725" y="4568563"/>
              <a:ext cx="1162212" cy="4858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A602AB-2E58-8B7A-758B-C4B5C3AE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2685" y="4568563"/>
              <a:ext cx="1162212" cy="485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6DBC64-B2FB-DC4B-E997-A545070A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9645" y="4433161"/>
              <a:ext cx="800212" cy="771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70D45-7B50-2620-68C3-68F39989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7D0B-A0FD-B2D0-1387-6EFB5282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235C5-4405-F0A6-AD8C-5B1AF715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89" y="1768774"/>
            <a:ext cx="2553056" cy="2210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1ADB7C-129E-4A48-7A85-9DB789E87B03}"/>
              </a:ext>
            </a:extLst>
          </p:cNvPr>
          <p:cNvSpPr txBox="1"/>
          <p:nvPr/>
        </p:nvSpPr>
        <p:spPr>
          <a:xfrm>
            <a:off x="1383065" y="1399442"/>
            <a:ext cx="24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Ìnput</a:t>
            </a:r>
            <a:r>
              <a:rPr lang="nl-NL" dirty="0"/>
              <a:t> Image (224 x 224)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8C6F1-F698-6322-9200-8E75EEF94E06}"/>
              </a:ext>
            </a:extLst>
          </p:cNvPr>
          <p:cNvSpPr txBox="1"/>
          <p:nvPr/>
        </p:nvSpPr>
        <p:spPr>
          <a:xfrm>
            <a:off x="327969" y="4387535"/>
            <a:ext cx="369652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No. Of Patches= (224/16) * (224/16)</a:t>
            </a:r>
          </a:p>
          <a:p>
            <a:r>
              <a:rPr lang="nl-NL" dirty="0"/>
              <a:t>                                 = 16 * 16</a:t>
            </a:r>
          </a:p>
          <a:p>
            <a:r>
              <a:rPr lang="nl-NL" dirty="0"/>
              <a:t>                                 = </a:t>
            </a:r>
            <a:r>
              <a:rPr lang="nl-NL" sz="2400" dirty="0">
                <a:solidFill>
                  <a:schemeClr val="accent2"/>
                </a:solidFill>
              </a:rPr>
              <a:t>196 Patches</a:t>
            </a:r>
            <a:endParaRPr lang="nl-NL" dirty="0">
              <a:solidFill>
                <a:schemeClr val="accent2"/>
              </a:solidFill>
            </a:endParaRPr>
          </a:p>
          <a:p>
            <a:endParaRPr lang="nl-NL" dirty="0"/>
          </a:p>
          <a:p>
            <a:r>
              <a:rPr lang="nl-NL" sz="2800" dirty="0" err="1"/>
              <a:t>Stride</a:t>
            </a:r>
            <a:r>
              <a:rPr lang="nl-NL" sz="2800" dirty="0"/>
              <a:t> =16</a:t>
            </a:r>
          </a:p>
        </p:txBody>
      </p:sp>
      <p:pic>
        <p:nvPicPr>
          <p:cNvPr id="5122" name="Picture 2" descr="An Image Is Worth 16x16 Words: Transformers For Image Recognition At Scale">
            <a:extLst>
              <a:ext uri="{FF2B5EF4-FFF2-40B4-BE49-F238E27FC236}">
                <a16:creationId xmlns:a16="http://schemas.microsoft.com/office/drawing/2014/main" id="{245F531C-B43A-403F-F3F5-E5D476A7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58" y="3978882"/>
            <a:ext cx="79629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CEBD3-BEDC-7E9A-7FBE-03D26728887A}"/>
              </a:ext>
            </a:extLst>
          </p:cNvPr>
          <p:cNvSpPr/>
          <p:nvPr/>
        </p:nvSpPr>
        <p:spPr>
          <a:xfrm>
            <a:off x="7456716" y="4015326"/>
            <a:ext cx="968867" cy="44063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8C620D-9E36-9477-F703-087C6CA9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64"/>
          <a:stretch/>
        </p:blipFill>
        <p:spPr>
          <a:xfrm>
            <a:off x="5863859" y="1512051"/>
            <a:ext cx="2705478" cy="247665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141DCC2-957F-FB27-2776-A1C1BCF18264}"/>
              </a:ext>
            </a:extLst>
          </p:cNvPr>
          <p:cNvSpPr/>
          <p:nvPr/>
        </p:nvSpPr>
        <p:spPr>
          <a:xfrm>
            <a:off x="4186058" y="2690783"/>
            <a:ext cx="1202371" cy="5096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9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3FA46-9FD1-0DF1-840C-8B8ADF23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9705-896E-F003-3974-B3DF4A0A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F78CB-8112-B161-F777-50A1F569C97A}"/>
              </a:ext>
            </a:extLst>
          </p:cNvPr>
          <p:cNvSpPr txBox="1"/>
          <p:nvPr/>
        </p:nvSpPr>
        <p:spPr>
          <a:xfrm>
            <a:off x="8142448" y="327164"/>
            <a:ext cx="3696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No. Of Patches= (224/16) * (224/16)</a:t>
            </a:r>
          </a:p>
          <a:p>
            <a:r>
              <a:rPr lang="nl-NL" dirty="0"/>
              <a:t>                                 = 16 * 16</a:t>
            </a:r>
          </a:p>
          <a:p>
            <a:r>
              <a:rPr lang="nl-NL" dirty="0"/>
              <a:t>                                 = </a:t>
            </a:r>
            <a:r>
              <a:rPr lang="nl-NL" sz="2400" dirty="0">
                <a:solidFill>
                  <a:schemeClr val="accent2"/>
                </a:solidFill>
              </a:rPr>
              <a:t>196 Patches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608B67-9397-5E35-D5E0-396FF1EC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4"/>
          <a:stretch/>
        </p:blipFill>
        <p:spPr>
          <a:xfrm>
            <a:off x="497202" y="1660308"/>
            <a:ext cx="2705478" cy="2476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94560E-CBE3-BCA5-C53D-F7E7C2D69B61}"/>
              </a:ext>
            </a:extLst>
          </p:cNvPr>
          <p:cNvSpPr txBox="1"/>
          <p:nvPr/>
        </p:nvSpPr>
        <p:spPr>
          <a:xfrm>
            <a:off x="903514" y="4604657"/>
            <a:ext cx="376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Assuming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RGB Image,</a:t>
            </a:r>
          </a:p>
          <a:p>
            <a:r>
              <a:rPr lang="nl-NL" dirty="0" err="1"/>
              <a:t>Each</a:t>
            </a:r>
            <a:r>
              <a:rPr lang="nl-NL" dirty="0"/>
              <a:t> patch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of (16x16x3)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5AF75-E447-C6C3-6518-26810F15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54" y="2794976"/>
            <a:ext cx="4572638" cy="381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DA911-9D14-1CA3-3842-B67C97A8279E}"/>
              </a:ext>
            </a:extLst>
          </p:cNvPr>
          <p:cNvSpPr txBox="1"/>
          <p:nvPr/>
        </p:nvSpPr>
        <p:spPr>
          <a:xfrm>
            <a:off x="4025954" y="1957948"/>
            <a:ext cx="352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Flatten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patches </a:t>
            </a:r>
            <a:r>
              <a:rPr lang="nl-NL" dirty="0" err="1"/>
              <a:t>from</a:t>
            </a:r>
            <a:r>
              <a:rPr lang="nl-NL" dirty="0"/>
              <a:t> 2D </a:t>
            </a:r>
            <a:r>
              <a:rPr lang="nl-NL" dirty="0" err="1"/>
              <a:t>to</a:t>
            </a:r>
            <a:r>
              <a:rPr lang="nl-NL" dirty="0"/>
              <a:t> 1D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AFE441-804B-1F91-51A1-87C985304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98" y="3932320"/>
            <a:ext cx="228632" cy="1991003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5B143B-97CA-A50E-B833-F276FD38ED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5371" y="2884276"/>
            <a:ext cx="1491786" cy="281395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A8770D-2312-288F-E97C-0F8960137172}"/>
              </a:ext>
            </a:extLst>
          </p:cNvPr>
          <p:cNvSpPr txBox="1"/>
          <p:nvPr/>
        </p:nvSpPr>
        <p:spPr>
          <a:xfrm>
            <a:off x="7639429" y="35626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66004-1102-08FD-5C54-B6A47FBEEA3A}"/>
              </a:ext>
            </a:extLst>
          </p:cNvPr>
          <p:cNvGrpSpPr/>
          <p:nvPr/>
        </p:nvGrpSpPr>
        <p:grpSpPr>
          <a:xfrm>
            <a:off x="3956723" y="2425644"/>
            <a:ext cx="466794" cy="850956"/>
            <a:chOff x="3956723" y="2425644"/>
            <a:chExt cx="466794" cy="8509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D6032A-02C2-4EFE-9F3E-BEF07E4120A7}"/>
                </a:ext>
              </a:extLst>
            </p:cNvPr>
            <p:cNvSpPr/>
            <p:nvPr/>
          </p:nvSpPr>
          <p:spPr>
            <a:xfrm>
              <a:off x="4025954" y="2794976"/>
              <a:ext cx="328332" cy="48162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2978D-EAFA-6D3A-4AD3-5894FCBE0DBC}"/>
                </a:ext>
              </a:extLst>
            </p:cNvPr>
            <p:cNvSpPr txBox="1"/>
            <p:nvPr/>
          </p:nvSpPr>
          <p:spPr>
            <a:xfrm>
              <a:off x="3956723" y="242564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2D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4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3E30-8391-FEB5-193B-77BB756B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0B2B-012B-FBA0-A909-EB60696F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01ED2-594B-24EC-361C-C6DBC8196D02}"/>
              </a:ext>
            </a:extLst>
          </p:cNvPr>
          <p:cNvSpPr txBox="1"/>
          <p:nvPr/>
        </p:nvSpPr>
        <p:spPr>
          <a:xfrm>
            <a:off x="405276" y="4767943"/>
            <a:ext cx="376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Assuming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RGB Image,</a:t>
            </a:r>
          </a:p>
          <a:p>
            <a:r>
              <a:rPr lang="nl-NL" dirty="0" err="1"/>
              <a:t>Each</a:t>
            </a:r>
            <a:r>
              <a:rPr lang="nl-NL" dirty="0"/>
              <a:t> patch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of (16x16x3)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FB23-CD1F-C25E-A460-CC44A909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6" y="1957948"/>
            <a:ext cx="3086531" cy="2629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280AEF-8414-9400-6F8C-FDAE360F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04" y="1957947"/>
            <a:ext cx="3048425" cy="2629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0E5837-4F38-D4ED-6EF3-5C30A49E1A08}"/>
              </a:ext>
            </a:extLst>
          </p:cNvPr>
          <p:cNvGrpSpPr/>
          <p:nvPr/>
        </p:nvGrpSpPr>
        <p:grpSpPr>
          <a:xfrm>
            <a:off x="8854774" y="2144485"/>
            <a:ext cx="1262743" cy="1328104"/>
            <a:chOff x="8854774" y="2144485"/>
            <a:chExt cx="1262743" cy="13281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0138EE-E660-D14D-64EE-25F5375A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4774" y="2605693"/>
              <a:ext cx="1057423" cy="8668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9201B9-BBB4-5801-53A4-B4CC0C94DE61}"/>
                </a:ext>
              </a:extLst>
            </p:cNvPr>
            <p:cNvSpPr txBox="1"/>
            <p:nvPr/>
          </p:nvSpPr>
          <p:spPr>
            <a:xfrm>
              <a:off x="8854774" y="2144485"/>
              <a:ext cx="1262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1 patch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AF7E12-5512-E9DB-ACA0-8AEF01606C26}"/>
              </a:ext>
            </a:extLst>
          </p:cNvPr>
          <p:cNvSpPr txBox="1"/>
          <p:nvPr/>
        </p:nvSpPr>
        <p:spPr>
          <a:xfrm>
            <a:off x="9775370" y="1080784"/>
            <a:ext cx="1757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/>
              <a:t>process</a:t>
            </a:r>
            <a:r>
              <a:rPr lang="nl-NL" dirty="0"/>
              <a:t> information as a </a:t>
            </a:r>
            <a:r>
              <a:rPr lang="nl-NL" dirty="0" err="1"/>
              <a:t>sequence</a:t>
            </a:r>
            <a:r>
              <a:rPr lang="nl-NL" dirty="0"/>
              <a:t> of </a:t>
            </a:r>
            <a:r>
              <a:rPr lang="nl-NL" dirty="0" err="1"/>
              <a:t>elements</a:t>
            </a:r>
            <a:r>
              <a:rPr lang="nl-NL" dirty="0"/>
              <a:t>, </a:t>
            </a:r>
            <a:r>
              <a:rPr lang="nl-NL" dirty="0" err="1"/>
              <a:t>namely</a:t>
            </a:r>
            <a:r>
              <a:rPr lang="nl-NL" dirty="0"/>
              <a:t> TOKENS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7327AA-4F53-E7AF-6E2D-7CFBF75551D2}"/>
              </a:ext>
            </a:extLst>
          </p:cNvPr>
          <p:cNvGrpSpPr/>
          <p:nvPr/>
        </p:nvGrpSpPr>
        <p:grpSpPr>
          <a:xfrm>
            <a:off x="8556788" y="3845887"/>
            <a:ext cx="2361582" cy="2947728"/>
            <a:chOff x="8556788" y="3845887"/>
            <a:chExt cx="2361582" cy="29477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315B7E-4A99-10BC-DD2F-258C75556DD0}"/>
                </a:ext>
              </a:extLst>
            </p:cNvPr>
            <p:cNvGrpSpPr/>
            <p:nvPr/>
          </p:nvGrpSpPr>
          <p:grpSpPr>
            <a:xfrm>
              <a:off x="10617811" y="3845887"/>
              <a:ext cx="300559" cy="2947728"/>
              <a:chOff x="10617811" y="3845887"/>
              <a:chExt cx="300559" cy="294772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D7F05C-7E9D-066B-C076-5FD1CBA7E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7811" y="3845887"/>
                <a:ext cx="300559" cy="119079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061329A-E69B-C0C0-7014-47E55FFCC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7811" y="5602824"/>
                <a:ext cx="300559" cy="119079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DB5CE-9E6D-C2A9-28C3-A6C888B1C3D4}"/>
                  </a:ext>
                </a:extLst>
              </p:cNvPr>
              <p:cNvSpPr txBox="1"/>
              <p:nvPr/>
            </p:nvSpPr>
            <p:spPr>
              <a:xfrm>
                <a:off x="10650469" y="5007429"/>
                <a:ext cx="219106" cy="6463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.</a:t>
                </a:r>
              </a:p>
              <a:p>
                <a:r>
                  <a:rPr lang="nl-NL" dirty="0"/>
                  <a:t>.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B51522-319D-677D-1B7D-A84294FE3432}"/>
                </a:ext>
              </a:extLst>
            </p:cNvPr>
            <p:cNvSpPr txBox="1"/>
            <p:nvPr/>
          </p:nvSpPr>
          <p:spPr>
            <a:xfrm>
              <a:off x="8556788" y="5205711"/>
              <a:ext cx="2093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1 patch= 16x16</a:t>
              </a:r>
            </a:p>
            <a:p>
              <a:r>
                <a:rPr lang="nl-NL" dirty="0"/>
                <a:t>= 256 tokens</a:t>
              </a:r>
            </a:p>
          </p:txBody>
        </p:sp>
      </p:grpSp>
      <p:sp>
        <p:nvSpPr>
          <p:cNvPr id="30" name="Arrow: Bent 29">
            <a:extLst>
              <a:ext uri="{FF2B5EF4-FFF2-40B4-BE49-F238E27FC236}">
                <a16:creationId xmlns:a16="http://schemas.microsoft.com/office/drawing/2014/main" id="{04F8E30C-0EF2-2C0C-28E4-64463F48AAC3}"/>
              </a:ext>
            </a:extLst>
          </p:cNvPr>
          <p:cNvSpPr/>
          <p:nvPr/>
        </p:nvSpPr>
        <p:spPr>
          <a:xfrm rot="10800000" flipH="1">
            <a:off x="9446905" y="3670620"/>
            <a:ext cx="544287" cy="1022748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2151F-0935-77E9-599B-536F788523AA}"/>
              </a:ext>
            </a:extLst>
          </p:cNvPr>
          <p:cNvSpPr txBox="1"/>
          <p:nvPr/>
        </p:nvSpPr>
        <p:spPr>
          <a:xfrm>
            <a:off x="10541958" y="3429000"/>
            <a:ext cx="54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33552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02DF-5876-5592-A4D5-5EB0FFC8A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E6-B1B8-64A2-7B7A-4C54BB36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br>
              <a:rPr lang="nl-NL" dirty="0"/>
            </a:br>
            <a:r>
              <a:rPr lang="nl-NL" dirty="0"/>
              <a:t> </a:t>
            </a:r>
            <a:r>
              <a:rPr lang="nl-NL" sz="3200" dirty="0"/>
              <a:t>(Encoder-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Transformers</a:t>
            </a:r>
            <a:r>
              <a:rPr lang="nl-NL" sz="3200" dirty="0"/>
              <a:t>)</a:t>
            </a:r>
            <a:endParaRPr lang="nl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303DB-992D-953A-A075-D5F00616F947}"/>
              </a:ext>
            </a:extLst>
          </p:cNvPr>
          <p:cNvSpPr txBox="1"/>
          <p:nvPr/>
        </p:nvSpPr>
        <p:spPr>
          <a:xfrm>
            <a:off x="8136290" y="1910835"/>
            <a:ext cx="3265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Why Encoder-only?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4E75D-56CE-0B5A-8DB1-6E04F956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6" y="2090057"/>
            <a:ext cx="2302955" cy="2025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13E3B-259A-17B3-E4B8-4D7D06C8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90" y="2056932"/>
            <a:ext cx="2395535" cy="2025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3E65D-87F8-F20B-5298-C3F5D6D622B0}"/>
              </a:ext>
            </a:extLst>
          </p:cNvPr>
          <p:cNvSpPr txBox="1"/>
          <p:nvPr/>
        </p:nvSpPr>
        <p:spPr>
          <a:xfrm>
            <a:off x="1354072" y="157561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32x32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D9CD5-9E70-5E60-3BF2-46B48E2D517B}"/>
              </a:ext>
            </a:extLst>
          </p:cNvPr>
          <p:cNvSpPr txBox="1"/>
          <p:nvPr/>
        </p:nvSpPr>
        <p:spPr>
          <a:xfrm>
            <a:off x="3929711" y="1510725"/>
            <a:ext cx="274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4 patches of </a:t>
            </a:r>
            <a:r>
              <a:rPr lang="nl-NL" sz="2000" dirty="0" err="1"/>
              <a:t>size</a:t>
            </a:r>
            <a:r>
              <a:rPr lang="nl-NL" sz="2000" dirty="0"/>
              <a:t> 16x16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8D26B1-1603-F57C-B4A0-186FAA021D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69"/>
          <a:stretch/>
        </p:blipFill>
        <p:spPr>
          <a:xfrm>
            <a:off x="4128417" y="4352464"/>
            <a:ext cx="2345440" cy="94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0EAAED-1CDF-7996-DB0A-C1FA3888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231"/>
          <a:stretch/>
        </p:blipFill>
        <p:spPr>
          <a:xfrm>
            <a:off x="632647" y="4352464"/>
            <a:ext cx="2302955" cy="93272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91C12E-EE5C-44C9-16D9-4DE70349A20F}"/>
              </a:ext>
            </a:extLst>
          </p:cNvPr>
          <p:cNvGrpSpPr/>
          <p:nvPr/>
        </p:nvGrpSpPr>
        <p:grpSpPr>
          <a:xfrm>
            <a:off x="1383848" y="5347275"/>
            <a:ext cx="4024069" cy="1300362"/>
            <a:chOff x="4761603" y="5370151"/>
            <a:chExt cx="4024069" cy="13003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7F944F-BCBE-4EBD-5392-D362E1FB4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603" y="5470184"/>
              <a:ext cx="3591426" cy="10002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BE1D26-BF34-1B95-E726-A57941980218}"/>
                </a:ext>
              </a:extLst>
            </p:cNvPr>
            <p:cNvSpPr txBox="1"/>
            <p:nvPr/>
          </p:nvSpPr>
          <p:spPr>
            <a:xfrm>
              <a:off x="4949685" y="5470184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X1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E67F2-DAC0-3E3D-CF32-91EDC0686EA9}"/>
                </a:ext>
              </a:extLst>
            </p:cNvPr>
            <p:cNvSpPr txBox="1"/>
            <p:nvPr/>
          </p:nvSpPr>
          <p:spPr>
            <a:xfrm>
              <a:off x="5990168" y="5453549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X2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14B215-C897-EE78-B43B-9FBAE78CC113}"/>
                </a:ext>
              </a:extLst>
            </p:cNvPr>
            <p:cNvSpPr txBox="1"/>
            <p:nvPr/>
          </p:nvSpPr>
          <p:spPr>
            <a:xfrm>
              <a:off x="7008878" y="5462045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X3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C02F9A-0C72-EFCE-AB91-CFD4867EB067}"/>
                </a:ext>
              </a:extLst>
            </p:cNvPr>
            <p:cNvSpPr txBox="1"/>
            <p:nvPr/>
          </p:nvSpPr>
          <p:spPr>
            <a:xfrm>
              <a:off x="8020476" y="5370151"/>
              <a:ext cx="76519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X4</a:t>
              </a:r>
            </a:p>
            <a:p>
              <a:endParaRPr lang="nl-NL" dirty="0"/>
            </a:p>
            <a:p>
              <a:endParaRPr lang="nl-NL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E9C593-82D1-D7A5-D20E-4195A299CE7D}"/>
              </a:ext>
            </a:extLst>
          </p:cNvPr>
          <p:cNvSpPr txBox="1"/>
          <p:nvPr/>
        </p:nvSpPr>
        <p:spPr>
          <a:xfrm>
            <a:off x="6873547" y="4462535"/>
            <a:ext cx="79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2D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12F2C9-BF79-99DF-BD4F-9BA19B7854D5}"/>
              </a:ext>
            </a:extLst>
          </p:cNvPr>
          <p:cNvSpPr txBox="1"/>
          <p:nvPr/>
        </p:nvSpPr>
        <p:spPr>
          <a:xfrm>
            <a:off x="6873547" y="5585807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1D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B5BA83-F9D1-6CC3-AE6E-4CE59A4C7A7F}"/>
              </a:ext>
            </a:extLst>
          </p:cNvPr>
          <p:cNvSpPr txBox="1"/>
          <p:nvPr/>
        </p:nvSpPr>
        <p:spPr>
          <a:xfrm>
            <a:off x="590722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24C1F1-F122-1B3A-4E81-7F6E02A31377}"/>
              </a:ext>
            </a:extLst>
          </p:cNvPr>
          <p:cNvSpPr txBox="1"/>
          <p:nvPr/>
        </p:nvSpPr>
        <p:spPr>
          <a:xfrm>
            <a:off x="1863577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E00030-3876-79A4-547E-45FADBFF936E}"/>
              </a:ext>
            </a:extLst>
          </p:cNvPr>
          <p:cNvSpPr txBox="1"/>
          <p:nvPr/>
        </p:nvSpPr>
        <p:spPr>
          <a:xfrm>
            <a:off x="3038613" y="6462971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3AEFCD-C92A-8222-49CA-A411B24D2A8B}"/>
              </a:ext>
            </a:extLst>
          </p:cNvPr>
          <p:cNvSpPr txBox="1"/>
          <p:nvPr/>
        </p:nvSpPr>
        <p:spPr>
          <a:xfrm>
            <a:off x="4183123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EB9FA-5C0F-1699-056E-B9CEFC6A8292}"/>
              </a:ext>
            </a:extLst>
          </p:cNvPr>
          <p:cNvSpPr txBox="1"/>
          <p:nvPr/>
        </p:nvSpPr>
        <p:spPr>
          <a:xfrm>
            <a:off x="8433919" y="2558024"/>
            <a:ext cx="26701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Because their main goal is </a:t>
            </a:r>
            <a:r>
              <a:rPr lang="en-US" b="1" dirty="0"/>
              <a:t>understanding</a:t>
            </a:r>
            <a:r>
              <a:rPr lang="en-US" dirty="0"/>
              <a:t> the entire image, not generating a new image or sequence, just like how BERT is used for language </a:t>
            </a:r>
            <a:r>
              <a:rPr lang="en-US" b="1" dirty="0"/>
              <a:t>understanding</a:t>
            </a:r>
            <a:r>
              <a:rPr lang="en-US" dirty="0"/>
              <a:t>, not generation.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40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B80C-F5F8-F259-A6A3-6BB120E2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1A37-5DB1-B792-89E4-8BD10F76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br>
              <a:rPr lang="nl-NL" dirty="0"/>
            </a:br>
            <a:r>
              <a:rPr lang="nl-NL" dirty="0"/>
              <a:t> </a:t>
            </a:r>
            <a:r>
              <a:rPr lang="nl-NL" sz="3200" dirty="0"/>
              <a:t>(Encoder-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Transformers</a:t>
            </a:r>
            <a:r>
              <a:rPr lang="nl-NL" sz="3200" dirty="0"/>
              <a:t>)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A143C-FC0D-E707-D664-AEF7E0F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6" y="2090057"/>
            <a:ext cx="2302955" cy="2025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8C58D-3A93-671F-BA97-20C60BF8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90" y="2056932"/>
            <a:ext cx="2395535" cy="2025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93984-069F-5A4E-C4E6-DA886EF55330}"/>
              </a:ext>
            </a:extLst>
          </p:cNvPr>
          <p:cNvSpPr txBox="1"/>
          <p:nvPr/>
        </p:nvSpPr>
        <p:spPr>
          <a:xfrm>
            <a:off x="1354072" y="157561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32x32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24F25-9002-97CB-B625-BE5A23A3BAEE}"/>
              </a:ext>
            </a:extLst>
          </p:cNvPr>
          <p:cNvSpPr txBox="1"/>
          <p:nvPr/>
        </p:nvSpPr>
        <p:spPr>
          <a:xfrm>
            <a:off x="3929711" y="1510725"/>
            <a:ext cx="274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4 patches of </a:t>
            </a:r>
            <a:r>
              <a:rPr lang="nl-NL" sz="2000" dirty="0" err="1"/>
              <a:t>size</a:t>
            </a:r>
            <a:r>
              <a:rPr lang="nl-NL" sz="2000" dirty="0"/>
              <a:t> 16x16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45AF75-7748-3B90-E73B-8D891D1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69"/>
          <a:stretch/>
        </p:blipFill>
        <p:spPr>
          <a:xfrm>
            <a:off x="4128417" y="4352464"/>
            <a:ext cx="2345440" cy="94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0721DC-A99E-A313-C8EA-F507D858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231"/>
          <a:stretch/>
        </p:blipFill>
        <p:spPr>
          <a:xfrm>
            <a:off x="632647" y="4352464"/>
            <a:ext cx="2302955" cy="93272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EC24662-1FCC-5073-897A-9E6CABFA6A34}"/>
              </a:ext>
            </a:extLst>
          </p:cNvPr>
          <p:cNvGrpSpPr/>
          <p:nvPr/>
        </p:nvGrpSpPr>
        <p:grpSpPr>
          <a:xfrm>
            <a:off x="1383848" y="5347275"/>
            <a:ext cx="4024069" cy="1300362"/>
            <a:chOff x="4761603" y="5370151"/>
            <a:chExt cx="4024069" cy="13003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62C313F-5F92-FBFE-C556-819FADAA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603" y="5470184"/>
              <a:ext cx="3591426" cy="10002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D7CA90-E650-2BDF-87F8-4659C0F534EA}"/>
                </a:ext>
              </a:extLst>
            </p:cNvPr>
            <p:cNvSpPr txBox="1"/>
            <p:nvPr/>
          </p:nvSpPr>
          <p:spPr>
            <a:xfrm>
              <a:off x="4949685" y="5470184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X1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5D886-B692-0F7A-3E1A-B2C7025D4F6A}"/>
                </a:ext>
              </a:extLst>
            </p:cNvPr>
            <p:cNvSpPr txBox="1"/>
            <p:nvPr/>
          </p:nvSpPr>
          <p:spPr>
            <a:xfrm>
              <a:off x="5990168" y="5453549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X2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94233A-4522-C68B-0ACA-C342149AE7E8}"/>
                </a:ext>
              </a:extLst>
            </p:cNvPr>
            <p:cNvSpPr txBox="1"/>
            <p:nvPr/>
          </p:nvSpPr>
          <p:spPr>
            <a:xfrm>
              <a:off x="7008878" y="5462045"/>
              <a:ext cx="85240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X3</a:t>
              </a:r>
            </a:p>
            <a:p>
              <a:endParaRPr lang="nl-NL" dirty="0"/>
            </a:p>
            <a:p>
              <a:endParaRPr lang="nl-NL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A9B8DB-C95D-E410-202F-EE23C4273135}"/>
                </a:ext>
              </a:extLst>
            </p:cNvPr>
            <p:cNvSpPr txBox="1"/>
            <p:nvPr/>
          </p:nvSpPr>
          <p:spPr>
            <a:xfrm>
              <a:off x="8020476" y="5370151"/>
              <a:ext cx="76519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  <a:p>
              <a:r>
                <a:rPr lang="nl-NL" dirty="0"/>
                <a:t>X4</a:t>
              </a:r>
            </a:p>
            <a:p>
              <a:endParaRPr lang="nl-NL" dirty="0"/>
            </a:p>
            <a:p>
              <a:endParaRPr lang="nl-NL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56DA99E-7A48-4E9E-7C31-902A669DD288}"/>
              </a:ext>
            </a:extLst>
          </p:cNvPr>
          <p:cNvSpPr txBox="1"/>
          <p:nvPr/>
        </p:nvSpPr>
        <p:spPr>
          <a:xfrm>
            <a:off x="6873547" y="4462535"/>
            <a:ext cx="79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2D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E03E6-F02C-0E40-9717-18547AFD02ED}"/>
              </a:ext>
            </a:extLst>
          </p:cNvPr>
          <p:cNvSpPr txBox="1"/>
          <p:nvPr/>
        </p:nvSpPr>
        <p:spPr>
          <a:xfrm>
            <a:off x="6873547" y="5585807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1D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EAE4E-42F3-107C-A15D-9C6D3EFE8518}"/>
              </a:ext>
            </a:extLst>
          </p:cNvPr>
          <p:cNvSpPr txBox="1"/>
          <p:nvPr/>
        </p:nvSpPr>
        <p:spPr>
          <a:xfrm>
            <a:off x="590722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256 tokens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B2E794-A76F-1A83-7987-AFD02D203B67}"/>
              </a:ext>
            </a:extLst>
          </p:cNvPr>
          <p:cNvSpPr txBox="1"/>
          <p:nvPr/>
        </p:nvSpPr>
        <p:spPr>
          <a:xfrm>
            <a:off x="1863577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0944C6-AA89-676C-02F7-CCCFECCB9373}"/>
              </a:ext>
            </a:extLst>
          </p:cNvPr>
          <p:cNvSpPr txBox="1"/>
          <p:nvPr/>
        </p:nvSpPr>
        <p:spPr>
          <a:xfrm>
            <a:off x="3038613" y="6462971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256 tokens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94B6E8-48EB-2293-1E5E-CC8631E19DB8}"/>
              </a:ext>
            </a:extLst>
          </p:cNvPr>
          <p:cNvSpPr txBox="1"/>
          <p:nvPr/>
        </p:nvSpPr>
        <p:spPr>
          <a:xfrm>
            <a:off x="4183123" y="6450079"/>
            <a:ext cx="168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tokens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C6F23D-C914-80C3-00F7-DD6B01674290}"/>
              </a:ext>
            </a:extLst>
          </p:cNvPr>
          <p:cNvGrpSpPr/>
          <p:nvPr/>
        </p:nvGrpSpPr>
        <p:grpSpPr>
          <a:xfrm>
            <a:off x="6550225" y="2056932"/>
            <a:ext cx="5615178" cy="4293961"/>
            <a:chOff x="6550225" y="2056932"/>
            <a:chExt cx="5615178" cy="429396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2B42664-8B5A-E4EB-700E-87F22D5BC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071" t="28571" r="47054" b="28095"/>
            <a:stretch/>
          </p:blipFill>
          <p:spPr>
            <a:xfrm>
              <a:off x="6550225" y="2056932"/>
              <a:ext cx="5615178" cy="4293961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0BA2DB-0C9B-74CD-B1F1-601B7EA9841F}"/>
                </a:ext>
              </a:extLst>
            </p:cNvPr>
            <p:cNvSpPr/>
            <p:nvPr/>
          </p:nvSpPr>
          <p:spPr>
            <a:xfrm>
              <a:off x="8523514" y="4945972"/>
              <a:ext cx="3494315" cy="42307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7DDD88-0DD2-F77B-396E-DC9BB7EBAF7C}"/>
                </a:ext>
              </a:extLst>
            </p:cNvPr>
            <p:cNvSpPr/>
            <p:nvPr/>
          </p:nvSpPr>
          <p:spPr>
            <a:xfrm>
              <a:off x="8136290" y="4522898"/>
              <a:ext cx="3881539" cy="40130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75324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9A2D-81D7-F461-91BA-33F5B0D75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112" y="2492831"/>
            <a:ext cx="9144000" cy="793523"/>
          </a:xfrm>
        </p:spPr>
        <p:txBody>
          <a:bodyPr>
            <a:normAutofit fontScale="90000"/>
          </a:bodyPr>
          <a:lstStyle/>
          <a:p>
            <a:r>
              <a:rPr lang="nl-NL" dirty="0"/>
              <a:t>Large Language </a:t>
            </a:r>
            <a:r>
              <a:rPr lang="nl-NL" dirty="0" err="1"/>
              <a:t>Models</a:t>
            </a:r>
            <a:r>
              <a:rPr lang="nl-NL" dirty="0"/>
              <a:t> (LLM)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24241-E228-14F3-87B8-D1BB90B91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742" y="3286354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Neural</a:t>
            </a:r>
            <a:r>
              <a:rPr lang="nl-NL" dirty="0"/>
              <a:t> Network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, </a:t>
            </a:r>
            <a:r>
              <a:rPr lang="nl-NL" dirty="0" err="1"/>
              <a:t>generate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human-like </a:t>
            </a:r>
            <a:r>
              <a:rPr lang="nl-NL" dirty="0" err="1"/>
              <a:t>text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Networks </a:t>
            </a:r>
            <a:r>
              <a:rPr lang="nl-NL" dirty="0" err="1"/>
              <a:t>trained</a:t>
            </a:r>
            <a:r>
              <a:rPr lang="nl-NL" dirty="0"/>
              <a:t> on </a:t>
            </a:r>
            <a:r>
              <a:rPr lang="nl-NL" dirty="0" err="1"/>
              <a:t>massive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dirty="0"/>
          </a:p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674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7E586-B46A-9651-A937-98A734A37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0B10-3F08-4C9D-210F-50CE2FCD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br>
              <a:rPr lang="nl-NL" dirty="0"/>
            </a:br>
            <a:r>
              <a:rPr lang="nl-NL" dirty="0"/>
              <a:t> </a:t>
            </a:r>
            <a:r>
              <a:rPr lang="nl-NL" sz="3200" dirty="0"/>
              <a:t>(Encoder-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Transformers</a:t>
            </a:r>
            <a:r>
              <a:rPr lang="nl-NL" sz="3200" dirty="0"/>
              <a:t>)</a:t>
            </a:r>
            <a:endParaRPr lang="nl-NL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38186D7-C0BF-EEAF-572D-066DCB4D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509158"/>
            <a:ext cx="6630325" cy="36771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6A8AF3-258D-820E-DF7A-DEEE4A07EBC5}"/>
              </a:ext>
            </a:extLst>
          </p:cNvPr>
          <p:cNvSpPr txBox="1"/>
          <p:nvPr/>
        </p:nvSpPr>
        <p:spPr>
          <a:xfrm>
            <a:off x="726833" y="2281200"/>
            <a:ext cx="3072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Linear Projection involves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Matrix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 Addition</a:t>
            </a:r>
            <a:endParaRPr lang="nl-NL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2DB5130-6022-E64A-C689-4D3802A0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92" y="1871048"/>
            <a:ext cx="3534268" cy="1819529"/>
          </a:xfrm>
          <a:prstGeom prst="rect">
            <a:avLst/>
          </a:prstGeom>
        </p:spPr>
      </p:pic>
      <p:pic>
        <p:nvPicPr>
          <p:cNvPr id="6146" name="Picture 2" descr="Weights and Biases in Neural Networks | by Sabaoth OÜ | Medium">
            <a:extLst>
              <a:ext uri="{FF2B5EF4-FFF2-40B4-BE49-F238E27FC236}">
                <a16:creationId xmlns:a16="http://schemas.microsoft.com/office/drawing/2014/main" id="{A7FE0DCC-F2AD-8F85-822A-D3579548A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" y="3687587"/>
            <a:ext cx="3932028" cy="2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EDC9222-8E90-F578-4A4A-1BE1B6CD6F84}"/>
              </a:ext>
            </a:extLst>
          </p:cNvPr>
          <p:cNvSpPr txBox="1"/>
          <p:nvPr/>
        </p:nvSpPr>
        <p:spPr>
          <a:xfrm>
            <a:off x="10773313" y="4445612"/>
            <a:ext cx="9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49476B-D234-8DA7-1F8F-DFE6C3741384}"/>
              </a:ext>
            </a:extLst>
          </p:cNvPr>
          <p:cNvSpPr txBox="1"/>
          <p:nvPr/>
        </p:nvSpPr>
        <p:spPr>
          <a:xfrm>
            <a:off x="11204446" y="1871048"/>
            <a:ext cx="9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128 </a:t>
            </a:r>
          </a:p>
        </p:txBody>
      </p:sp>
    </p:spTree>
    <p:extLst>
      <p:ext uri="{BB962C8B-B14F-4D97-AF65-F5344CB8AC3E}">
        <p14:creationId xmlns:p14="http://schemas.microsoft.com/office/powerpoint/2010/main" val="4868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7EF8B-4D95-763C-9386-D949A477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4F0F-10BE-3389-E43C-E67613E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3" y="250056"/>
            <a:ext cx="10515600" cy="1325563"/>
          </a:xfrm>
        </p:spPr>
        <p:txBody>
          <a:bodyPr/>
          <a:lstStyle/>
          <a:p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br>
              <a:rPr lang="nl-NL" dirty="0"/>
            </a:br>
            <a:r>
              <a:rPr lang="nl-NL" dirty="0"/>
              <a:t> </a:t>
            </a:r>
            <a:r>
              <a:rPr lang="nl-NL" sz="3200" dirty="0"/>
              <a:t>(Encoder-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Transformers</a:t>
            </a:r>
            <a:r>
              <a:rPr lang="nl-NL" sz="3200" dirty="0"/>
              <a:t>)</a:t>
            </a:r>
            <a:endParaRPr lang="nl-NL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8DBF3BF-004B-CB96-7D9B-A0BF3613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509158"/>
            <a:ext cx="6630325" cy="36771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8716D5-3116-C1B5-7213-AF262E98BE67}"/>
              </a:ext>
            </a:extLst>
          </p:cNvPr>
          <p:cNvSpPr txBox="1"/>
          <p:nvPr/>
        </p:nvSpPr>
        <p:spPr>
          <a:xfrm>
            <a:off x="726833" y="2281200"/>
            <a:ext cx="3072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Linear Projection involves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Matrix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 Addition</a:t>
            </a:r>
            <a:endParaRPr lang="nl-NL" dirty="0"/>
          </a:p>
        </p:txBody>
      </p:sp>
      <p:pic>
        <p:nvPicPr>
          <p:cNvPr id="6146" name="Picture 2" descr="Weights and Biases in Neural Networks | by Sabaoth OÜ | Medium">
            <a:extLst>
              <a:ext uri="{FF2B5EF4-FFF2-40B4-BE49-F238E27FC236}">
                <a16:creationId xmlns:a16="http://schemas.microsoft.com/office/drawing/2014/main" id="{D53EB40A-848F-D0A7-FA04-F00C80F4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" y="3687587"/>
            <a:ext cx="3932028" cy="2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CFEA6D2-4FB8-5AD8-3E18-062C863B49B7}"/>
              </a:ext>
            </a:extLst>
          </p:cNvPr>
          <p:cNvSpPr txBox="1"/>
          <p:nvPr/>
        </p:nvSpPr>
        <p:spPr>
          <a:xfrm>
            <a:off x="10773313" y="4445612"/>
            <a:ext cx="9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256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327B95-F9CF-94C9-6FD2-89C2073DE9C6}"/>
              </a:ext>
            </a:extLst>
          </p:cNvPr>
          <p:cNvSpPr txBox="1"/>
          <p:nvPr/>
        </p:nvSpPr>
        <p:spPr>
          <a:xfrm>
            <a:off x="11204446" y="1871048"/>
            <a:ext cx="9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128 </a:t>
            </a:r>
          </a:p>
        </p:txBody>
      </p:sp>
    </p:spTree>
    <p:extLst>
      <p:ext uri="{BB962C8B-B14F-4D97-AF65-F5344CB8AC3E}">
        <p14:creationId xmlns:p14="http://schemas.microsoft.com/office/powerpoint/2010/main" val="257782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AEC77-9814-F99B-BF87-E72F5D7B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84" y="1711238"/>
            <a:ext cx="8430196" cy="4527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09E90E-4222-EC39-0145-AE8ACF7BF56B}"/>
              </a:ext>
            </a:extLst>
          </p:cNvPr>
          <p:cNvSpPr txBox="1">
            <a:spLocks/>
          </p:cNvSpPr>
          <p:nvPr/>
        </p:nvSpPr>
        <p:spPr>
          <a:xfrm>
            <a:off x="257713" y="250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Vision Transformers</a:t>
            </a:r>
            <a:br>
              <a:rPr lang="nl-NL"/>
            </a:br>
            <a:r>
              <a:rPr lang="nl-NL"/>
              <a:t> </a:t>
            </a:r>
            <a:r>
              <a:rPr lang="nl-NL" sz="3200"/>
              <a:t>(Encoder-only Transformers)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0070B-FE3E-0FF1-D77C-AB829FE3E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832" y="2012724"/>
            <a:ext cx="3346568" cy="763133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accent2"/>
                </a:solidFill>
              </a:rPr>
              <a:t>Why</a:t>
            </a:r>
            <a:r>
              <a:rPr lang="nl-NL" dirty="0">
                <a:solidFill>
                  <a:schemeClr val="accent2"/>
                </a:solidFill>
              </a:rPr>
              <a:t> </a:t>
            </a:r>
            <a:r>
              <a:rPr lang="nl-NL" dirty="0" err="1">
                <a:solidFill>
                  <a:schemeClr val="accent2"/>
                </a:solidFill>
              </a:rPr>
              <a:t>Positional</a:t>
            </a:r>
            <a:r>
              <a:rPr lang="nl-NL" dirty="0">
                <a:solidFill>
                  <a:schemeClr val="accent2"/>
                </a:solidFill>
              </a:rPr>
              <a:t> </a:t>
            </a:r>
            <a:r>
              <a:rPr lang="nl-NL" dirty="0" err="1">
                <a:solidFill>
                  <a:schemeClr val="accent2"/>
                </a:solidFill>
              </a:rPr>
              <a:t>Embedding</a:t>
            </a:r>
            <a:r>
              <a:rPr lang="nl-NL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526DB-2B62-4A1E-C955-BD4E13AB9350}"/>
              </a:ext>
            </a:extLst>
          </p:cNvPr>
          <p:cNvSpPr txBox="1"/>
          <p:nvPr/>
        </p:nvSpPr>
        <p:spPr>
          <a:xfrm>
            <a:off x="1084674" y="6238612"/>
            <a:ext cx="75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F2C3F-2A9D-DD20-ED1A-F9380778A44B}"/>
              </a:ext>
            </a:extLst>
          </p:cNvPr>
          <p:cNvSpPr txBox="1"/>
          <p:nvPr/>
        </p:nvSpPr>
        <p:spPr>
          <a:xfrm>
            <a:off x="533400" y="2737304"/>
            <a:ext cx="304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</a:t>
            </a:r>
            <a:r>
              <a:rPr kumimoji="0" lang="nl-NL" altLang="nl-NL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nl-NL" altLang="nl-NL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adds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information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patch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top-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center… etc.</a:t>
            </a:r>
          </a:p>
        </p:txBody>
      </p:sp>
    </p:spTree>
    <p:extLst>
      <p:ext uri="{BB962C8B-B14F-4D97-AF65-F5344CB8AC3E}">
        <p14:creationId xmlns:p14="http://schemas.microsoft.com/office/powerpoint/2010/main" val="37923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2252-BA09-4EE3-C3EC-F7DEBD13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F87817-D293-3BE9-8689-BAE6A5FDACFE}"/>
              </a:ext>
            </a:extLst>
          </p:cNvPr>
          <p:cNvSpPr txBox="1">
            <a:spLocks/>
          </p:cNvSpPr>
          <p:nvPr/>
        </p:nvSpPr>
        <p:spPr>
          <a:xfrm>
            <a:off x="257713" y="250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Vision Transformers</a:t>
            </a:r>
            <a:br>
              <a:rPr lang="nl-NL"/>
            </a:br>
            <a:r>
              <a:rPr lang="nl-NL"/>
              <a:t> </a:t>
            </a:r>
            <a:r>
              <a:rPr lang="nl-NL" sz="3200"/>
              <a:t>(Encoder-only Transformers)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E6833-59F4-B783-8D32-DF7FAE36E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69924"/>
            <a:ext cx="3335718" cy="763133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accent2"/>
                </a:solidFill>
              </a:rPr>
              <a:t>Transformer</a:t>
            </a:r>
            <a:r>
              <a:rPr lang="nl-NL" dirty="0">
                <a:solidFill>
                  <a:schemeClr val="accent2"/>
                </a:solidFill>
              </a:rPr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4CADF-4D4B-4E97-CDC0-927DD305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10" y="1625674"/>
            <a:ext cx="7992590" cy="49822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5EA9C5-B8ED-2BD9-C686-11F378A2A164}"/>
              </a:ext>
            </a:extLst>
          </p:cNvPr>
          <p:cNvSpPr/>
          <p:nvPr/>
        </p:nvSpPr>
        <p:spPr>
          <a:xfrm>
            <a:off x="6760029" y="1625674"/>
            <a:ext cx="3254828" cy="160738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90487-3933-FF86-B4E5-E1AC1633AFA6}"/>
              </a:ext>
            </a:extLst>
          </p:cNvPr>
          <p:cNvSpPr txBox="1"/>
          <p:nvPr/>
        </p:nvSpPr>
        <p:spPr>
          <a:xfrm>
            <a:off x="257713" y="2870446"/>
            <a:ext cx="65023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Multi-Head Self-Attention</a:t>
            </a:r>
            <a:r>
              <a:rPr lang="en-US" dirty="0"/>
              <a:t>	</a:t>
            </a:r>
          </a:p>
          <a:p>
            <a:r>
              <a:rPr lang="en-US" dirty="0"/>
              <a:t>Allows each patch to "look at" all others to learn global relationships</a:t>
            </a:r>
          </a:p>
          <a:p>
            <a:r>
              <a:rPr lang="en-US" b="1" dirty="0"/>
              <a:t>Feed-Forward Network (FFN)</a:t>
            </a:r>
            <a:r>
              <a:rPr lang="en-US" dirty="0"/>
              <a:t>	</a:t>
            </a:r>
          </a:p>
          <a:p>
            <a:r>
              <a:rPr lang="en-US" dirty="0"/>
              <a:t>Applies non-linear transformations to enrich representations</a:t>
            </a:r>
          </a:p>
          <a:p>
            <a:r>
              <a:rPr lang="en-US" b="1" dirty="0" err="1"/>
              <a:t>LayerNorm</a:t>
            </a:r>
            <a:r>
              <a:rPr lang="en-US" b="1" dirty="0"/>
              <a:t> &amp; Residuals</a:t>
            </a:r>
            <a:r>
              <a:rPr lang="en-US" dirty="0"/>
              <a:t>	</a:t>
            </a:r>
          </a:p>
          <a:p>
            <a:r>
              <a:rPr lang="en-US" dirty="0"/>
              <a:t>Help stabilize and speed up training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7A1A3-39C8-85D1-39E2-660A825D5BB0}"/>
              </a:ext>
            </a:extLst>
          </p:cNvPr>
          <p:cNvSpPr txBox="1"/>
          <p:nvPr/>
        </p:nvSpPr>
        <p:spPr>
          <a:xfrm>
            <a:off x="257713" y="5016193"/>
            <a:ext cx="40494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encoder learns: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patches relate (e.g., edges, textures, shapes)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Global context (not just local like CNNs)</a:t>
            </a:r>
          </a:p>
        </p:txBody>
      </p:sp>
    </p:spTree>
    <p:extLst>
      <p:ext uri="{BB962C8B-B14F-4D97-AF65-F5344CB8AC3E}">
        <p14:creationId xmlns:p14="http://schemas.microsoft.com/office/powerpoint/2010/main" val="21687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2C02-B09A-8AF7-6F39-7187A614D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A3A15-915F-9765-F23A-9048C4C96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11616-1F6F-F474-4597-61AC149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43" t="21270" r="20714" b="18413"/>
          <a:stretch/>
        </p:blipFill>
        <p:spPr>
          <a:xfrm>
            <a:off x="261258" y="244962"/>
            <a:ext cx="11031812" cy="62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070-FD97-09BA-B8AE-C33A33146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br>
              <a:rPr lang="nl-NL" dirty="0"/>
            </a:br>
            <a:r>
              <a:rPr lang="nl-NL" dirty="0"/>
              <a:t>(Training on </a:t>
            </a:r>
            <a:r>
              <a:rPr lang="nl-NL" dirty="0" err="1"/>
              <a:t>Custom</a:t>
            </a:r>
            <a:r>
              <a:rPr lang="nl-NL" dirty="0"/>
              <a:t> dataset)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3127B-8DED-83E0-FB7C-B89CD3166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to Train DETR Object Detection Transformer on Custom Dataset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9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8783-FA6D-654D-F7FC-014F21A8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9E34-11E4-7CEF-0E52-4DEF786E9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629" y="1018312"/>
            <a:ext cx="9144000" cy="793523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Why</a:t>
            </a:r>
            <a:r>
              <a:rPr lang="nl-NL" dirty="0"/>
              <a:t> LLM?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931F-21C0-9DEA-75A7-CDF64518E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026" y="1644481"/>
            <a:ext cx="10223548" cy="20041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Traditional models struggle with context dependence, whereas the Transformer model, through its </a:t>
            </a:r>
            <a:r>
              <a:rPr lang="en-US" b="1" dirty="0">
                <a:solidFill>
                  <a:srgbClr val="FF0000"/>
                </a:solidFill>
              </a:rPr>
              <a:t>self-attention</a:t>
            </a:r>
            <a:r>
              <a:rPr lang="en-US" dirty="0"/>
              <a:t> mechanism, processes the entire sentence, </a:t>
            </a: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making it significantly more effective at understanding context</a:t>
            </a:r>
            <a:endParaRPr lang="nl-NL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54BF9-8085-11F0-CD26-77B6B5F33868}"/>
              </a:ext>
            </a:extLst>
          </p:cNvPr>
          <p:cNvSpPr txBox="1"/>
          <p:nvPr/>
        </p:nvSpPr>
        <p:spPr>
          <a:xfrm>
            <a:off x="1273629" y="3551296"/>
            <a:ext cx="85933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example, in the sentence: “XYZ went to France in 2019 when there were no cases of COVID and there he met the president of that country,” the word “that country” refers to _________________</a:t>
            </a:r>
            <a:endParaRPr lang="nl-NL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28AAF-1273-0396-CE2E-C1B493BF9F3B}"/>
              </a:ext>
            </a:extLst>
          </p:cNvPr>
          <p:cNvSpPr txBox="1"/>
          <p:nvPr/>
        </p:nvSpPr>
        <p:spPr>
          <a:xfrm>
            <a:off x="1164772" y="4890353"/>
            <a:ext cx="10330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Traditional Models (e.g., RNN) would struggle to link “that country” to “France” since RNN processes each word in sequence, leading to the loss of context over long sentences.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6787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6041-F2D3-43F2-A828-B35CFAE3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0C9D-03E1-BB56-37FE-891C3B0C2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2" y="1122362"/>
            <a:ext cx="9144000" cy="793523"/>
          </a:xfrm>
        </p:spPr>
        <p:txBody>
          <a:bodyPr>
            <a:normAutofit fontScale="90000"/>
          </a:bodyPr>
          <a:lstStyle/>
          <a:p>
            <a:r>
              <a:rPr lang="nl-NL" u="sng" dirty="0">
                <a:solidFill>
                  <a:srgbClr val="FF0000"/>
                </a:solidFill>
              </a:rPr>
              <a:t>Large </a:t>
            </a:r>
            <a:r>
              <a:rPr lang="nl-NL" dirty="0"/>
              <a:t>Language </a:t>
            </a:r>
            <a:r>
              <a:rPr lang="nl-NL" dirty="0" err="1"/>
              <a:t>Models</a:t>
            </a:r>
            <a:r>
              <a:rPr lang="nl-NL" dirty="0"/>
              <a:t> (LLM)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1F286-DC50-3415-1067-6CEB2195C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1519124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Models</a:t>
            </a:r>
            <a:r>
              <a:rPr lang="nl-NL" dirty="0"/>
              <a:t> have </a:t>
            </a:r>
            <a:r>
              <a:rPr lang="nl-NL" dirty="0" err="1"/>
              <a:t>billions</a:t>
            </a:r>
            <a:r>
              <a:rPr lang="nl-NL" dirty="0"/>
              <a:t> of parameters!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FF606-1C7E-FB9F-30DF-06D504C2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2557887"/>
            <a:ext cx="924054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EC04C-8BB8-7258-435D-77ED7D78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092A1-8C12-B70C-377A-AEE209767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nl-NL" sz="5400" u="sng" dirty="0">
                <a:solidFill>
                  <a:srgbClr val="FF0000"/>
                </a:solidFill>
              </a:rPr>
              <a:t>Large </a:t>
            </a:r>
            <a:r>
              <a:rPr lang="nl-NL" sz="5400" dirty="0">
                <a:solidFill>
                  <a:schemeClr val="accent6"/>
                </a:solidFill>
              </a:rPr>
              <a:t>Language </a:t>
            </a:r>
            <a:r>
              <a:rPr lang="nl-NL" sz="5400" dirty="0" err="1">
                <a:solidFill>
                  <a:schemeClr val="accent6"/>
                </a:solidFill>
              </a:rPr>
              <a:t>Models</a:t>
            </a:r>
            <a:r>
              <a:rPr lang="nl-NL" sz="5400" dirty="0">
                <a:solidFill>
                  <a:schemeClr val="accent6"/>
                </a:solidFill>
              </a:rPr>
              <a:t> </a:t>
            </a:r>
            <a:r>
              <a:rPr lang="nl-NL" sz="5400" dirty="0"/>
              <a:t>(LLM)</a:t>
            </a:r>
            <a:br>
              <a:rPr lang="nl-NL" sz="5400" dirty="0"/>
            </a:br>
            <a:endParaRPr lang="nl-NL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34B91-2319-3982-A75D-4BA44B202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rgbClr val="FF0000"/>
                </a:solidFill>
              </a:rPr>
              <a:t>Models</a:t>
            </a:r>
            <a:r>
              <a:rPr lang="nl-NL" sz="2800" dirty="0">
                <a:solidFill>
                  <a:srgbClr val="FF0000"/>
                </a:solidFill>
              </a:rPr>
              <a:t> have </a:t>
            </a:r>
            <a:r>
              <a:rPr lang="nl-NL" sz="2800" dirty="0" err="1">
                <a:solidFill>
                  <a:srgbClr val="FF0000"/>
                </a:solidFill>
              </a:rPr>
              <a:t>billions</a:t>
            </a:r>
            <a:r>
              <a:rPr lang="nl-NL" sz="2800" dirty="0">
                <a:solidFill>
                  <a:srgbClr val="FF0000"/>
                </a:solidFill>
              </a:rPr>
              <a:t> of parameters!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accent6"/>
                </a:solidFill>
              </a:rPr>
              <a:t>NLP </a:t>
            </a:r>
            <a:r>
              <a:rPr lang="nl-NL" sz="2800" dirty="0" err="1">
                <a:solidFill>
                  <a:schemeClr val="accent6"/>
                </a:solidFill>
              </a:rPr>
              <a:t>tasks</a:t>
            </a:r>
            <a:r>
              <a:rPr lang="nl-NL" sz="2800" dirty="0">
                <a:solidFill>
                  <a:schemeClr val="accent6"/>
                </a:solidFill>
              </a:rPr>
              <a:t>, e.g., question, </a:t>
            </a:r>
            <a:r>
              <a:rPr lang="nl-NL" sz="2800" dirty="0" err="1">
                <a:solidFill>
                  <a:schemeClr val="accent6"/>
                </a:solidFill>
              </a:rPr>
              <a:t>answering</a:t>
            </a:r>
            <a:r>
              <a:rPr lang="nl-NL" sz="2800" dirty="0">
                <a:solidFill>
                  <a:schemeClr val="accent6"/>
                </a:solidFill>
              </a:rPr>
              <a:t>, </a:t>
            </a:r>
            <a:r>
              <a:rPr lang="nl-NL" sz="2800" dirty="0" err="1">
                <a:solidFill>
                  <a:schemeClr val="accent6"/>
                </a:solidFill>
              </a:rPr>
              <a:t>translation</a:t>
            </a:r>
            <a:r>
              <a:rPr lang="nl-NL" sz="2800" dirty="0">
                <a:solidFill>
                  <a:schemeClr val="accent6"/>
                </a:solidFill>
              </a:rPr>
              <a:t>, sentiment analysis, etc.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424B7-0C92-DC4F-BF8F-6DC70A57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65" t="40000" r="45445" b="31746"/>
          <a:stretch/>
        </p:blipFill>
        <p:spPr>
          <a:xfrm>
            <a:off x="6063253" y="509343"/>
            <a:ext cx="5639650" cy="25542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Research and Development | The 2025 AI Index Report | Stanford HAI">
            <a:extLst>
              <a:ext uri="{FF2B5EF4-FFF2-40B4-BE49-F238E27FC236}">
                <a16:creationId xmlns:a16="http://schemas.microsoft.com/office/drawing/2014/main" id="{2A0E5543-06A1-AE68-316C-E5D3B263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253" y="3429000"/>
            <a:ext cx="5639651" cy="305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BE12B-34C8-CA84-9E6B-CC85312C9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C4C508-394B-97D7-2B2B-4C5C80575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64" y="1322614"/>
            <a:ext cx="7587344" cy="587829"/>
          </a:xfrm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nl-NL" dirty="0">
                <a:solidFill>
                  <a:srgbClr val="FF0000"/>
                </a:solidFill>
              </a:rPr>
              <a:t>- LLM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do a </a:t>
            </a:r>
            <a:r>
              <a:rPr lang="nl-NL" dirty="0" err="1">
                <a:solidFill>
                  <a:srgbClr val="FF0000"/>
                </a:solidFill>
              </a:rPr>
              <a:t>wide</a:t>
            </a:r>
            <a:r>
              <a:rPr lang="nl-NL" dirty="0">
                <a:solidFill>
                  <a:srgbClr val="FF0000"/>
                </a:solidFill>
              </a:rPr>
              <a:t> range of NLP </a:t>
            </a:r>
            <a:r>
              <a:rPr lang="nl-NL" dirty="0" err="1">
                <a:solidFill>
                  <a:srgbClr val="FF0000"/>
                </a:solidFill>
              </a:rPr>
              <a:t>tasks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FC798F4-A2C0-5790-E978-188AA92F6F5A}"/>
              </a:ext>
            </a:extLst>
          </p:cNvPr>
          <p:cNvSpPr txBox="1">
            <a:spLocks/>
          </p:cNvSpPr>
          <p:nvPr/>
        </p:nvSpPr>
        <p:spPr>
          <a:xfrm>
            <a:off x="122464" y="2846612"/>
            <a:ext cx="7187294" cy="34698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dirty="0">
                <a:solidFill>
                  <a:srgbClr val="FF0000"/>
                </a:solidFill>
              </a:rPr>
              <a:t>For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writing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</a:t>
            </a:r>
            <a:r>
              <a:rPr lang="nl-NL" dirty="0">
                <a:solidFill>
                  <a:srgbClr val="FF0000"/>
                </a:solidFill>
              </a:rPr>
              <a:t> email </a:t>
            </a:r>
            <a:r>
              <a:rPr lang="nl-NL" dirty="0" err="1">
                <a:solidFill>
                  <a:srgbClr val="FF0000"/>
                </a:solidFill>
              </a:rPr>
              <a:t>from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custom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instructions</a:t>
            </a:r>
            <a:r>
              <a:rPr lang="nl-NL" dirty="0">
                <a:solidFill>
                  <a:srgbClr val="FF0000"/>
                </a:solidFill>
              </a:rPr>
              <a:t> is </a:t>
            </a:r>
            <a:r>
              <a:rPr lang="nl-NL" dirty="0" err="1">
                <a:solidFill>
                  <a:srgbClr val="FF0000"/>
                </a:solidFill>
              </a:rPr>
              <a:t>much</a:t>
            </a:r>
            <a:r>
              <a:rPr lang="nl-NL" dirty="0">
                <a:solidFill>
                  <a:srgbClr val="FF0000"/>
                </a:solidFill>
              </a:rPr>
              <a:t> harder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do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traditional NP </a:t>
            </a:r>
            <a:r>
              <a:rPr lang="nl-NL" dirty="0" err="1">
                <a:solidFill>
                  <a:srgbClr val="FF0000"/>
                </a:solidFill>
              </a:rPr>
              <a:t>models</a:t>
            </a:r>
            <a:r>
              <a:rPr lang="nl-NL" dirty="0">
                <a:solidFill>
                  <a:srgbClr val="FF0000"/>
                </a:solidFill>
              </a:rPr>
              <a:t>; </a:t>
            </a:r>
            <a:r>
              <a:rPr lang="nl-NL" dirty="0" err="1">
                <a:solidFill>
                  <a:srgbClr val="FF0000"/>
                </a:solidFill>
              </a:rPr>
              <a:t>however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is </a:t>
            </a:r>
            <a:r>
              <a:rPr lang="nl-NL" dirty="0" err="1">
                <a:solidFill>
                  <a:srgbClr val="FF0000"/>
                </a:solidFill>
              </a:rPr>
              <a:t>very</a:t>
            </a:r>
            <a:r>
              <a:rPr lang="nl-NL" dirty="0">
                <a:solidFill>
                  <a:srgbClr val="FF0000"/>
                </a:solidFill>
              </a:rPr>
              <a:t> basic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LLMs</a:t>
            </a:r>
            <a:endParaRPr lang="nl-NL" dirty="0">
              <a:solidFill>
                <a:srgbClr val="FF0000"/>
              </a:solidFill>
            </a:endParaRPr>
          </a:p>
          <a:p>
            <a:pPr algn="l"/>
            <a:endParaRPr lang="nl-NL" dirty="0">
              <a:solidFill>
                <a:srgbClr val="FF0000"/>
              </a:solidFill>
            </a:endParaRPr>
          </a:p>
          <a:p>
            <a:pPr algn="l"/>
            <a:r>
              <a:rPr lang="nl-NL" dirty="0" err="1">
                <a:solidFill>
                  <a:schemeClr val="accent6"/>
                </a:solidFill>
              </a:rPr>
              <a:t>What</a:t>
            </a:r>
            <a:r>
              <a:rPr lang="nl-NL" dirty="0">
                <a:solidFill>
                  <a:schemeClr val="accent6"/>
                </a:solidFill>
              </a:rPr>
              <a:t> </a:t>
            </a:r>
            <a:r>
              <a:rPr lang="nl-NL" dirty="0" err="1">
                <a:solidFill>
                  <a:schemeClr val="accent6"/>
                </a:solidFill>
              </a:rPr>
              <a:t>makes</a:t>
            </a:r>
            <a:r>
              <a:rPr lang="nl-NL" dirty="0">
                <a:solidFill>
                  <a:schemeClr val="accent6"/>
                </a:solidFill>
              </a:rPr>
              <a:t> LLM </a:t>
            </a:r>
            <a:r>
              <a:rPr lang="nl-NL" dirty="0" err="1">
                <a:solidFill>
                  <a:schemeClr val="accent6"/>
                </a:solidFill>
              </a:rPr>
              <a:t>so</a:t>
            </a:r>
            <a:r>
              <a:rPr lang="nl-NL" dirty="0">
                <a:solidFill>
                  <a:schemeClr val="accent6"/>
                </a:solidFill>
              </a:rPr>
              <a:t> </a:t>
            </a:r>
            <a:r>
              <a:rPr lang="nl-NL" dirty="0" err="1">
                <a:solidFill>
                  <a:schemeClr val="accent6"/>
                </a:solidFill>
              </a:rPr>
              <a:t>good</a:t>
            </a:r>
            <a:r>
              <a:rPr lang="nl-NL" dirty="0">
                <a:solidFill>
                  <a:schemeClr val="accent6"/>
                </a:solidFill>
              </a:rPr>
              <a:t>?</a:t>
            </a:r>
          </a:p>
          <a:p>
            <a:pPr algn="l"/>
            <a:r>
              <a:rPr lang="nl-NL" dirty="0">
                <a:solidFill>
                  <a:schemeClr val="accent6"/>
                </a:solidFill>
              </a:rPr>
              <a:t> TRANFORMERS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733A3-6650-56C6-AD28-88E760BD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65" t="17279" r="13940"/>
          <a:stretch/>
        </p:blipFill>
        <p:spPr>
          <a:xfrm>
            <a:off x="7309758" y="2668105"/>
            <a:ext cx="4294413" cy="383005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E0BFA10-1242-6ACE-1169-6A473E8B6512}"/>
              </a:ext>
            </a:extLst>
          </p:cNvPr>
          <p:cNvSpPr txBox="1">
            <a:spLocks/>
          </p:cNvSpPr>
          <p:nvPr/>
        </p:nvSpPr>
        <p:spPr>
          <a:xfrm>
            <a:off x="122464" y="1880024"/>
            <a:ext cx="8817431" cy="587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dirty="0">
                <a:solidFill>
                  <a:srgbClr val="FF0000"/>
                </a:solidFill>
              </a:rPr>
              <a:t>- </a:t>
            </a:r>
            <a:r>
              <a:rPr lang="nl-NL" dirty="0" err="1">
                <a:solidFill>
                  <a:srgbClr val="FF0000"/>
                </a:solidFill>
              </a:rPr>
              <a:t>While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earlier</a:t>
            </a:r>
            <a:r>
              <a:rPr lang="nl-NL" dirty="0">
                <a:solidFill>
                  <a:srgbClr val="FF0000"/>
                </a:solidFill>
              </a:rPr>
              <a:t> NLP </a:t>
            </a:r>
            <a:r>
              <a:rPr lang="nl-NL" dirty="0" err="1">
                <a:solidFill>
                  <a:srgbClr val="FF0000"/>
                </a:solidFill>
              </a:rPr>
              <a:t>models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designed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specific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tasks</a:t>
            </a:r>
            <a:r>
              <a:rPr lang="nl-NL" dirty="0">
                <a:solidFill>
                  <a:srgbClr val="FF0000"/>
                </a:solidFill>
              </a:rPr>
              <a:t>, e.g., </a:t>
            </a:r>
            <a:r>
              <a:rPr lang="nl-NL" dirty="0" err="1">
                <a:solidFill>
                  <a:srgbClr val="FF0000"/>
                </a:solidFill>
              </a:rPr>
              <a:t>language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translation</a:t>
            </a:r>
            <a:r>
              <a:rPr lang="nl-NL" dirty="0">
                <a:solidFill>
                  <a:srgbClr val="FF0000"/>
                </a:solidFill>
              </a:rPr>
              <a:t>, sentiment </a:t>
            </a:r>
            <a:r>
              <a:rPr lang="nl-NL" dirty="0" err="1">
                <a:solidFill>
                  <a:srgbClr val="FF0000"/>
                </a:solidFill>
              </a:rPr>
              <a:t>classification</a:t>
            </a:r>
            <a:r>
              <a:rPr lang="nl-NL" dirty="0">
                <a:solidFill>
                  <a:srgbClr val="FF0000"/>
                </a:solidFill>
              </a:rPr>
              <a:t>, etc.</a:t>
            </a:r>
          </a:p>
          <a:p>
            <a:pPr algn="l"/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F0B63-0CAC-D1FF-18C9-800A240F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2" y="1122362"/>
            <a:ext cx="9144000" cy="793523"/>
          </a:xfrm>
        </p:spPr>
        <p:txBody>
          <a:bodyPr>
            <a:normAutofit fontScale="90000"/>
          </a:bodyPr>
          <a:lstStyle/>
          <a:p>
            <a:r>
              <a:rPr lang="nl-NL" dirty="0"/>
              <a:t>LLM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earlier</a:t>
            </a:r>
            <a:r>
              <a:rPr lang="nl-NL" dirty="0"/>
              <a:t> NLP </a:t>
            </a:r>
            <a:r>
              <a:rPr lang="nl-NL" dirty="0" err="1"/>
              <a:t>Models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60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9EEF9-D1F4-D66E-6B5F-DA6F701B7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7B97D3-595B-6BC3-78DF-7778CEAC6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7A8F3E0-D249-E56D-290A-DCB22B674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4775EE5-D4C4-5F28-E003-F3BF54B4C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C2973-2557-626B-783B-50217EBA1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60" y="905403"/>
            <a:ext cx="5019074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nl-NL" sz="5400" u="sng" dirty="0">
                <a:solidFill>
                  <a:srgbClr val="FF0000"/>
                </a:solidFill>
              </a:rPr>
              <a:t>Large </a:t>
            </a:r>
            <a:r>
              <a:rPr lang="nl-NL" sz="5400" dirty="0">
                <a:solidFill>
                  <a:schemeClr val="accent6"/>
                </a:solidFill>
              </a:rPr>
              <a:t>Language </a:t>
            </a:r>
            <a:r>
              <a:rPr lang="nl-NL" sz="5400" dirty="0" err="1">
                <a:solidFill>
                  <a:schemeClr val="accent6"/>
                </a:solidFill>
              </a:rPr>
              <a:t>Models</a:t>
            </a:r>
            <a:r>
              <a:rPr lang="nl-NL" sz="5400" dirty="0">
                <a:solidFill>
                  <a:schemeClr val="accent6"/>
                </a:solidFill>
              </a:rPr>
              <a:t> </a:t>
            </a:r>
            <a:r>
              <a:rPr lang="nl-NL" sz="5400" dirty="0"/>
              <a:t>(LLM)</a:t>
            </a:r>
            <a:br>
              <a:rPr lang="nl-NL" sz="5400" dirty="0"/>
            </a:br>
            <a:r>
              <a:rPr lang="nl-NL" sz="3600" dirty="0">
                <a:solidFill>
                  <a:srgbClr val="FF0000"/>
                </a:solidFill>
              </a:rPr>
              <a:t>TRANSFORMERS</a:t>
            </a:r>
            <a:r>
              <a:rPr lang="nl-NL" sz="5400" dirty="0">
                <a:solidFill>
                  <a:srgbClr val="FF0000"/>
                </a:solidFill>
              </a:rPr>
              <a:t> </a:t>
            </a:r>
            <a:br>
              <a:rPr lang="nl-NL" sz="5400" dirty="0">
                <a:solidFill>
                  <a:schemeClr val="accent6"/>
                </a:solidFill>
              </a:rPr>
            </a:br>
            <a:br>
              <a:rPr lang="nl-NL" sz="5400" dirty="0"/>
            </a:br>
            <a:endParaRPr lang="nl-NL" sz="5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BFE4F7-B45A-45BF-55D7-8C6E79193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D5983-9787-3CF0-1EC8-B84619DA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ransformer on sale google ai">
            <a:extLst>
              <a:ext uri="{FF2B5EF4-FFF2-40B4-BE49-F238E27FC236}">
                <a16:creationId xmlns:a16="http://schemas.microsoft.com/office/drawing/2014/main" id="{9E8FABBF-4920-67AB-6BD1-46F4A92F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16" y="517072"/>
            <a:ext cx="6203324" cy="558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160AB1-6E19-AE42-6477-D141310474D9}"/>
              </a:ext>
            </a:extLst>
          </p:cNvPr>
          <p:cNvSpPr/>
          <p:nvPr/>
        </p:nvSpPr>
        <p:spPr>
          <a:xfrm>
            <a:off x="6096000" y="327915"/>
            <a:ext cx="2547257" cy="601301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0000"/>
                </a:solidFill>
              </a:rPr>
              <a:t>ENCODER</a:t>
            </a: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11A72-D91E-CD75-3039-C05AED5F83BD}"/>
              </a:ext>
            </a:extLst>
          </p:cNvPr>
          <p:cNvSpPr/>
          <p:nvPr/>
        </p:nvSpPr>
        <p:spPr>
          <a:xfrm>
            <a:off x="9012441" y="327915"/>
            <a:ext cx="2547257" cy="596130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0000"/>
                </a:solidFill>
              </a:rPr>
              <a:t>DECODER</a:t>
            </a: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>
              <a:solidFill>
                <a:sysClr val="windowText" lastClr="000000"/>
              </a:solidFill>
            </a:endParaRPr>
          </a:p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02EF9-8E83-D2BA-3C81-85D966A15A58}"/>
              </a:ext>
            </a:extLst>
          </p:cNvPr>
          <p:cNvSpPr txBox="1"/>
          <p:nvPr/>
        </p:nvSpPr>
        <p:spPr>
          <a:xfrm>
            <a:off x="271316" y="2929222"/>
            <a:ext cx="40777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encoder-decoder structure is key to transformer models.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encoder processes the input sequence into a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decoder converts this vector back into a sequence.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00947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F635-07AF-4BAA-FB46-ED1941E31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7452" y="2705736"/>
            <a:ext cx="4080018" cy="723264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Transformer</a:t>
            </a:r>
            <a:br>
              <a:rPr lang="nl-NL" dirty="0"/>
            </a:br>
            <a:r>
              <a:rPr lang="nl-NL" sz="4900" dirty="0"/>
              <a:t>(</a:t>
            </a:r>
            <a:r>
              <a:rPr lang="nl-NL" sz="4900" dirty="0" err="1"/>
              <a:t>Variants</a:t>
            </a:r>
            <a:r>
              <a:rPr lang="nl-NL" sz="4900" dirty="0"/>
              <a:t>)</a:t>
            </a:r>
            <a:endParaRPr lang="nl-NL" dirty="0"/>
          </a:p>
        </p:txBody>
      </p:sp>
      <p:pic>
        <p:nvPicPr>
          <p:cNvPr id="4100" name="Picture 4" descr="Chart showing the three different types of transformers: encoder-only, decoder-only, and encoder-decoder models. Chart also lists tasks specific to each type of transformer, as well as examples and alternative names.">
            <a:extLst>
              <a:ext uri="{FF2B5EF4-FFF2-40B4-BE49-F238E27FC236}">
                <a16:creationId xmlns:a16="http://schemas.microsoft.com/office/drawing/2014/main" id="{55969536-D328-B4B5-8AEC-44FF48ECE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" t="13648" r="5076" b="4452"/>
          <a:stretch/>
        </p:blipFill>
        <p:spPr bwMode="auto">
          <a:xfrm>
            <a:off x="3828585" y="959005"/>
            <a:ext cx="8363415" cy="57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3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BE7F-0ECC-F9EB-063F-A32CE1EFF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69723"/>
          </a:xfrm>
        </p:spPr>
        <p:txBody>
          <a:bodyPr>
            <a:normAutofit fontScale="90000"/>
          </a:bodyPr>
          <a:lstStyle/>
          <a:p>
            <a:r>
              <a:rPr lang="nl-NL" dirty="0"/>
              <a:t>Applications of LLM</a:t>
            </a:r>
            <a:br>
              <a:rPr lang="nl-NL" dirty="0"/>
            </a:br>
            <a:r>
              <a:rPr lang="nl-NL" sz="4400" dirty="0"/>
              <a:t>(Guess </a:t>
            </a:r>
            <a:r>
              <a:rPr lang="nl-NL" sz="4400" dirty="0" err="1"/>
              <a:t>the</a:t>
            </a:r>
            <a:r>
              <a:rPr lang="nl-NL" sz="4400" dirty="0"/>
              <a:t> LLM Variant)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2BCE5-60A9-4F93-3A88-7A0EBC0BC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515" y="2524352"/>
            <a:ext cx="9144000" cy="26572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dirty="0"/>
              <a:t>Chatbots/Virtual </a:t>
            </a:r>
            <a:r>
              <a:rPr lang="nl-NL" sz="2000" dirty="0" err="1"/>
              <a:t>Assistants</a:t>
            </a:r>
            <a:endParaRPr lang="nl-NL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dirty="0"/>
              <a:t>Machine </a:t>
            </a:r>
            <a:r>
              <a:rPr lang="nl-NL" sz="2000" dirty="0" err="1"/>
              <a:t>translation</a:t>
            </a:r>
            <a:endParaRPr lang="nl-NL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dirty="0" err="1"/>
              <a:t>Novel</a:t>
            </a:r>
            <a:r>
              <a:rPr lang="nl-NL" sz="2000" dirty="0"/>
              <a:t> </a:t>
            </a:r>
            <a:r>
              <a:rPr lang="nl-NL" sz="2000" dirty="0" err="1"/>
              <a:t>Text</a:t>
            </a:r>
            <a:r>
              <a:rPr lang="nl-NL" sz="2000" dirty="0"/>
              <a:t> </a:t>
            </a:r>
            <a:r>
              <a:rPr lang="nl-NL" sz="2000" dirty="0" err="1"/>
              <a:t>Generation</a:t>
            </a:r>
            <a:endParaRPr lang="nl-NL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dirty="0"/>
              <a:t>Sentiment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dirty="0"/>
              <a:t>Content </a:t>
            </a:r>
            <a:r>
              <a:rPr lang="nl-NL" sz="2000" dirty="0" err="1"/>
              <a:t>Creation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06606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8703</TotalTime>
  <Words>1014</Words>
  <Application>Microsoft Office PowerPoint</Application>
  <PresentationFormat>Widescreen</PresentationFormat>
  <Paragraphs>209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Daytona Condensed</vt:lpstr>
      <vt:lpstr>Daytona Condensed Light</vt:lpstr>
      <vt:lpstr>Nunito</vt:lpstr>
      <vt:lpstr>Office Theme</vt:lpstr>
      <vt:lpstr>PowerPoint Presentation</vt:lpstr>
      <vt:lpstr>Large Language Models (LLM) </vt:lpstr>
      <vt:lpstr>Why LLM? </vt:lpstr>
      <vt:lpstr>Large Language Models (LLM) </vt:lpstr>
      <vt:lpstr>Large Language Models (LLM) </vt:lpstr>
      <vt:lpstr>LLM vs earlier NLP Models </vt:lpstr>
      <vt:lpstr>Large Language Models (LLM) TRANSFORMERS   </vt:lpstr>
      <vt:lpstr>Transformer (Variants)</vt:lpstr>
      <vt:lpstr>Applications of LLM (Guess the LLM Variant)</vt:lpstr>
      <vt:lpstr>Stages of Building LLM</vt:lpstr>
      <vt:lpstr>Steps for building LLM</vt:lpstr>
      <vt:lpstr>From CNN to ViT</vt:lpstr>
      <vt:lpstr>Vision Transformers</vt:lpstr>
      <vt:lpstr>Vision Transformers</vt:lpstr>
      <vt:lpstr>Vision Transformers</vt:lpstr>
      <vt:lpstr>Vision Transformers</vt:lpstr>
      <vt:lpstr>Vision Transformers</vt:lpstr>
      <vt:lpstr>Vision Transformers  (Encoder-only Transformers)</vt:lpstr>
      <vt:lpstr>Vision Transformers  (Encoder-only Transformers)</vt:lpstr>
      <vt:lpstr>Vision Transformers  (Encoder-only Transformers)</vt:lpstr>
      <vt:lpstr>Vision Transformers  (Encoder-only Transformers)</vt:lpstr>
      <vt:lpstr>PowerPoint Presentation</vt:lpstr>
      <vt:lpstr>PowerPoint Presentation</vt:lpstr>
      <vt:lpstr>PowerPoint Presentation</vt:lpstr>
      <vt:lpstr>Detection Transformers (Training on Custom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Butt, Marya</dc:creator>
  <cp:lastModifiedBy>Butt, Marya</cp:lastModifiedBy>
  <cp:revision>2</cp:revision>
  <dcterms:created xsi:type="dcterms:W3CDTF">2025-04-16T06:55:48Z</dcterms:created>
  <dcterms:modified xsi:type="dcterms:W3CDTF">2025-04-22T07:59:37Z</dcterms:modified>
</cp:coreProperties>
</file>